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4" r:id="rId3"/>
    <p:sldId id="262" r:id="rId4"/>
    <p:sldId id="263" r:id="rId5"/>
    <p:sldId id="264" r:id="rId6"/>
    <p:sldId id="292" r:id="rId7"/>
    <p:sldId id="280" r:id="rId8"/>
    <p:sldId id="265" r:id="rId9"/>
    <p:sldId id="267" r:id="rId10"/>
    <p:sldId id="270" r:id="rId11"/>
    <p:sldId id="271" r:id="rId12"/>
    <p:sldId id="266" r:id="rId13"/>
    <p:sldId id="289" r:id="rId14"/>
    <p:sldId id="284" r:id="rId15"/>
    <p:sldId id="295" r:id="rId16"/>
    <p:sldId id="296" r:id="rId17"/>
    <p:sldId id="293" r:id="rId18"/>
    <p:sldId id="285" r:id="rId19"/>
    <p:sldId id="286" r:id="rId20"/>
    <p:sldId id="269" r:id="rId21"/>
    <p:sldId id="273" r:id="rId22"/>
    <p:sldId id="274" r:id="rId23"/>
    <p:sldId id="275" r:id="rId24"/>
    <p:sldId id="287" r:id="rId25"/>
    <p:sldId id="288" r:id="rId26"/>
    <p:sldId id="272" r:id="rId27"/>
    <p:sldId id="278" r:id="rId28"/>
    <p:sldId id="291"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8" d="100"/>
          <a:sy n="88" d="100"/>
        </p:scale>
        <p:origin x="36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59427-36C4-4C50-AC6E-BD2CC89C0B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213102E-ADEC-43DA-8D6B-67A87F0DA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A3843DB-4D74-48EC-9074-57F786347268}"/>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A39DAC73-9DA8-434A-ABB3-23A3C3A105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BA4D74-C288-421C-8998-82D356EFF01A}"/>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5023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98424-BFBA-4115-B125-A70D704678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50BD8AA-C324-46F5-A720-988D3CA9190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3639EE-6E1D-4B59-8170-D45A6011DAEB}"/>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60A76122-AD92-4DF3-A870-3A79FB625C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FDCB61-CE1F-4544-A895-08C914A43166}"/>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119107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DBF9320-7C9B-4A39-AB5F-CC00917A2B2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1E8725B-29E9-4AED-9B57-E68F8D712638}"/>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D52ED-EFDC-4D6C-BB58-35915310D606}"/>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30DC4402-D7C5-4DD5-AA2F-39ACE356C9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35F2DA-8E8B-4CCE-B84A-885B47016FDD}"/>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416840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B0E55-4471-4DD9-973C-671FCFA7BEB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8A5CEC-0372-4450-9DE1-943487E0AFB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1CCD15-A954-444F-9947-EA3AB098C8DB}"/>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77938577-B0CF-4400-BC98-787F111AE8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9D4C22-DCB7-4DDE-9DEB-36FF530BDE6C}"/>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99135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2225F-B168-4FA9-B4FE-11166F0B97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F527FFA-CC7D-42F0-A349-8F9A3EC6B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96BEEDD-6908-44BF-8AB9-CCDC6E978526}"/>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4C814A75-5A02-4F77-B0AD-5C0B70E9A5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6BF3C8-A450-4A78-BFD7-2A184115231F}"/>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281761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CE1DA-39DD-4FCD-98A1-3F22D26A91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0F8E23-1CA3-4314-9A07-E7887A5DBF7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F9D8C02-A73E-4B7F-A946-41798157EFA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CC250D3-3D8D-4CA5-93EB-470709539B1F}"/>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6" name="Tijdelijke aanduiding voor voettekst 5">
            <a:extLst>
              <a:ext uri="{FF2B5EF4-FFF2-40B4-BE49-F238E27FC236}">
                <a16:creationId xmlns:a16="http://schemas.microsoft.com/office/drawing/2014/main" id="{6662CA4C-1BDF-4B07-8B9A-EC52762618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E8F798D-C50B-4FE1-9BD8-27A7F202F212}"/>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6566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641EF-EFF8-4B35-BBDF-10D93FFEC7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77B3DD-50E3-4CEE-9311-B56C4DA6F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2543AD3-0B5F-4074-8D63-F0EBEE0F18B8}"/>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1A83DFF-CF57-499E-8E33-7F4423E04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F9DC7B2-59E0-4F38-8ED9-D72DB9164D3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3F682D-94C7-4AE6-A283-341C52A33E7A}"/>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8" name="Tijdelijke aanduiding voor voettekst 7">
            <a:extLst>
              <a:ext uri="{FF2B5EF4-FFF2-40B4-BE49-F238E27FC236}">
                <a16:creationId xmlns:a16="http://schemas.microsoft.com/office/drawing/2014/main" id="{34AE232C-8F44-4406-8B02-D82667A5674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B047721-2A25-456D-BEE0-FDE283985017}"/>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399533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A8735-ACEB-4A5E-92B4-9E2A4B2817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6361207-4427-442F-8837-D099BBFD98B3}"/>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4" name="Tijdelijke aanduiding voor voettekst 3">
            <a:extLst>
              <a:ext uri="{FF2B5EF4-FFF2-40B4-BE49-F238E27FC236}">
                <a16:creationId xmlns:a16="http://schemas.microsoft.com/office/drawing/2014/main" id="{75ABDEF4-778B-4CEA-8396-30480BBD6F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B77CEC-91FF-4BA9-B964-E065C58539DF}"/>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19932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50B825-6A48-4818-90B5-7A092F16049C}"/>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3" name="Tijdelijke aanduiding voor voettekst 2">
            <a:extLst>
              <a:ext uri="{FF2B5EF4-FFF2-40B4-BE49-F238E27FC236}">
                <a16:creationId xmlns:a16="http://schemas.microsoft.com/office/drawing/2014/main" id="{E7649656-5EDB-4E8C-96B2-5E0C0C02B50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CF17461-6EDA-474E-80FF-A29A00B59F6A}"/>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252891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7DECC-4A25-4DBB-BDB8-3E2BCD82A4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B5F85D-C8BA-4375-B39B-C84879741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399FEFD-9758-4A8A-A03A-6F3FAB81E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20FD1FD-0AB4-4F88-92D9-D2D329C11200}"/>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6" name="Tijdelijke aanduiding voor voettekst 5">
            <a:extLst>
              <a:ext uri="{FF2B5EF4-FFF2-40B4-BE49-F238E27FC236}">
                <a16:creationId xmlns:a16="http://schemas.microsoft.com/office/drawing/2014/main" id="{CDC91B6C-5D00-40FA-A17B-E9E301031C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C9F944-64DE-4D67-A263-EA4ECFCC99DB}"/>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181732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C59B7-F5BC-4511-8E2D-3A9B7976BC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540DDFF-0988-45A6-AFDF-713C737E4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25EF00F-9D39-4746-857A-88E8A6A77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2A1362E-FF6F-40AD-9A1F-0A510BC2F5C2}"/>
              </a:ext>
            </a:extLst>
          </p:cNvPr>
          <p:cNvSpPr>
            <a:spLocks noGrp="1"/>
          </p:cNvSpPr>
          <p:nvPr>
            <p:ph type="dt" sz="half" idx="10"/>
          </p:nvPr>
        </p:nvSpPr>
        <p:spPr/>
        <p:txBody>
          <a:bodyPr/>
          <a:lstStyle/>
          <a:p>
            <a:fld id="{33BDC6BD-B466-48BB-82C4-EF22F457F979}" type="datetimeFigureOut">
              <a:rPr lang="nl-NL" smtClean="0"/>
              <a:t>11-04-2019</a:t>
            </a:fld>
            <a:endParaRPr lang="nl-NL"/>
          </a:p>
        </p:txBody>
      </p:sp>
      <p:sp>
        <p:nvSpPr>
          <p:cNvPr id="6" name="Tijdelijke aanduiding voor voettekst 5">
            <a:extLst>
              <a:ext uri="{FF2B5EF4-FFF2-40B4-BE49-F238E27FC236}">
                <a16:creationId xmlns:a16="http://schemas.microsoft.com/office/drawing/2014/main" id="{CE84C2C3-0888-4B7E-AC74-1A425E783B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7F910D-ACCA-4A69-B030-89924E8D6AF0}"/>
              </a:ext>
            </a:extLst>
          </p:cNvPr>
          <p:cNvSpPr>
            <a:spLocks noGrp="1"/>
          </p:cNvSpPr>
          <p:nvPr>
            <p:ph type="sldNum" sz="quarter" idx="12"/>
          </p:nvPr>
        </p:nvSpPr>
        <p:spPr/>
        <p:txBody>
          <a:bodyPr/>
          <a:lstStyle/>
          <a:p>
            <a:fld id="{5793A866-C1DA-4BEB-B390-55FA1F36FE0D}" type="slidenum">
              <a:rPr lang="nl-NL" smtClean="0"/>
              <a:t>‹nr.›</a:t>
            </a:fld>
            <a:endParaRPr lang="nl-NL"/>
          </a:p>
        </p:txBody>
      </p:sp>
    </p:spTree>
    <p:extLst>
      <p:ext uri="{BB962C8B-B14F-4D97-AF65-F5344CB8AC3E}">
        <p14:creationId xmlns:p14="http://schemas.microsoft.com/office/powerpoint/2010/main" val="31299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AC8D33-CF19-48F1-9FF3-394DD8F9B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B9F93D9-FF64-49EA-87FF-9D4020FD0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74B8E2-CFFB-4714-910D-FBFCB89F0F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C6BD-B466-48BB-82C4-EF22F457F979}" type="datetimeFigureOut">
              <a:rPr lang="nl-NL" smtClean="0"/>
              <a:t>11-04-2019</a:t>
            </a:fld>
            <a:endParaRPr lang="nl-NL"/>
          </a:p>
        </p:txBody>
      </p:sp>
      <p:sp>
        <p:nvSpPr>
          <p:cNvPr id="5" name="Tijdelijke aanduiding voor voettekst 4">
            <a:extLst>
              <a:ext uri="{FF2B5EF4-FFF2-40B4-BE49-F238E27FC236}">
                <a16:creationId xmlns:a16="http://schemas.microsoft.com/office/drawing/2014/main" id="{F310B2CC-5880-4877-ACF9-567A23C19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C01711-3C9C-4317-963D-6B6400496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3A866-C1DA-4BEB-B390-55FA1F36FE0D}" type="slidenum">
              <a:rPr lang="nl-NL" smtClean="0"/>
              <a:t>‹nr.›</a:t>
            </a:fld>
            <a:endParaRPr lang="nl-NL"/>
          </a:p>
        </p:txBody>
      </p:sp>
    </p:spTree>
    <p:extLst>
      <p:ext uri="{BB962C8B-B14F-4D97-AF65-F5344CB8AC3E}">
        <p14:creationId xmlns:p14="http://schemas.microsoft.com/office/powerpoint/2010/main" val="11645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602F8C5-FCED-4BF0-80FB-41CC3E987AB3}"/>
              </a:ext>
            </a:extLst>
          </p:cNvPr>
          <p:cNvPicPr>
            <a:picLocks noChangeAspect="1"/>
          </p:cNvPicPr>
          <p:nvPr/>
        </p:nvPicPr>
        <p:blipFill>
          <a:blip r:embed="rId2"/>
          <a:stretch>
            <a:fillRect/>
          </a:stretch>
        </p:blipFill>
        <p:spPr>
          <a:xfrm>
            <a:off x="7429160" y="365125"/>
            <a:ext cx="3924640" cy="1684166"/>
          </a:xfrm>
          <a:prstGeom prst="rect">
            <a:avLst/>
          </a:prstGeom>
        </p:spPr>
      </p:pic>
      <p:sp>
        <p:nvSpPr>
          <p:cNvPr id="2" name="Titel 1">
            <a:extLst>
              <a:ext uri="{FF2B5EF4-FFF2-40B4-BE49-F238E27FC236}">
                <a16:creationId xmlns:a16="http://schemas.microsoft.com/office/drawing/2014/main" id="{18862249-5C77-40E5-A3B9-8DE7558CD925}"/>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02E20CDB-3F57-48E0-9F52-B34F281BD7DA}"/>
              </a:ext>
            </a:extLst>
          </p:cNvPr>
          <p:cNvSpPr>
            <a:spLocks noGrp="1"/>
          </p:cNvSpPr>
          <p:nvPr>
            <p:ph idx="1"/>
          </p:nvPr>
        </p:nvSpPr>
        <p:spPr>
          <a:xfrm>
            <a:off x="838200" y="1825625"/>
            <a:ext cx="9140687" cy="4351338"/>
          </a:xfrm>
        </p:spPr>
        <p:txBody>
          <a:bodyPr>
            <a:normAutofit fontScale="92500" lnSpcReduction="20000"/>
          </a:bodyPr>
          <a:lstStyle/>
          <a:p>
            <a:endParaRPr lang="en-US" dirty="0"/>
          </a:p>
          <a:p>
            <a:endParaRPr lang="en-US" dirty="0"/>
          </a:p>
          <a:p>
            <a:pPr marL="0" indent="0">
              <a:buNone/>
            </a:pPr>
            <a:r>
              <a:rPr lang="en-US" b="1" dirty="0"/>
              <a:t>D</a:t>
            </a:r>
            <a:r>
              <a:rPr lang="nl-NL" b="1" dirty="0"/>
              <a:t>e tabaksindustrie en het Strafrecht</a:t>
            </a:r>
          </a:p>
          <a:p>
            <a:pPr marL="0" indent="0">
              <a:buNone/>
            </a:pPr>
            <a:endParaRPr lang="en-US" dirty="0"/>
          </a:p>
          <a:p>
            <a:pPr marL="0" indent="0">
              <a:buNone/>
            </a:pPr>
            <a:endParaRPr lang="en-US" dirty="0"/>
          </a:p>
          <a:p>
            <a:pPr marL="0" indent="0">
              <a:buNone/>
            </a:pPr>
            <a:r>
              <a:rPr lang="en-US" dirty="0" err="1"/>
              <a:t>Jaarvergadering</a:t>
            </a:r>
            <a:r>
              <a:rPr lang="en-US" dirty="0"/>
              <a:t> Vereniging voor </a:t>
            </a:r>
            <a:r>
              <a:rPr lang="en-US" dirty="0" err="1"/>
              <a:t>Gezondheidsrecht</a:t>
            </a:r>
            <a:endParaRPr lang="en-US" dirty="0"/>
          </a:p>
          <a:p>
            <a:endParaRPr lang="en-US" dirty="0"/>
          </a:p>
          <a:p>
            <a:endParaRPr lang="en-US" dirty="0"/>
          </a:p>
          <a:p>
            <a:pPr marL="0" indent="0">
              <a:buNone/>
            </a:pPr>
            <a:r>
              <a:rPr lang="en-US" dirty="0"/>
              <a:t>Utrecht, 12 </a:t>
            </a:r>
            <a:r>
              <a:rPr lang="en-US" dirty="0" err="1"/>
              <a:t>april</a:t>
            </a:r>
            <a:r>
              <a:rPr lang="en-US" dirty="0"/>
              <a:t> 2019</a:t>
            </a:r>
          </a:p>
          <a:p>
            <a:pPr marL="0" indent="0">
              <a:buNone/>
            </a:pPr>
            <a:r>
              <a:rPr lang="en-US" dirty="0"/>
              <a:t>Mr. M.E. van der Werf</a:t>
            </a:r>
            <a:endParaRPr lang="nl-NL" dirty="0"/>
          </a:p>
        </p:txBody>
      </p:sp>
    </p:spTree>
    <p:extLst>
      <p:ext uri="{BB962C8B-B14F-4D97-AF65-F5344CB8AC3E}">
        <p14:creationId xmlns:p14="http://schemas.microsoft.com/office/powerpoint/2010/main" val="231403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6565D-E877-4FA3-9423-098B459AE563}"/>
              </a:ext>
            </a:extLst>
          </p:cNvPr>
          <p:cNvSpPr>
            <a:spLocks noGrp="1"/>
          </p:cNvSpPr>
          <p:nvPr>
            <p:ph type="title"/>
          </p:nvPr>
        </p:nvSpPr>
        <p:spPr/>
        <p:txBody>
          <a:bodyPr/>
          <a:lstStyle/>
          <a:p>
            <a:pPr algn="ctr"/>
            <a:r>
              <a:rPr lang="en-US" dirty="0" err="1"/>
              <a:t>Filterventilatie</a:t>
            </a:r>
            <a:endParaRPr lang="nl-NL" dirty="0"/>
          </a:p>
        </p:txBody>
      </p:sp>
      <p:pic>
        <p:nvPicPr>
          <p:cNvPr id="4" name="Tijdelijke aanduiding voor inhoud 3">
            <a:extLst>
              <a:ext uri="{FF2B5EF4-FFF2-40B4-BE49-F238E27FC236}">
                <a16:creationId xmlns:a16="http://schemas.microsoft.com/office/drawing/2014/main" id="{4E3086C7-D6FB-4DC5-9CBC-9BE3CAC46284}"/>
              </a:ext>
            </a:extLst>
          </p:cNvPr>
          <p:cNvPicPr>
            <a:picLocks noGrp="1" noChangeAspect="1"/>
          </p:cNvPicPr>
          <p:nvPr>
            <p:ph idx="1"/>
          </p:nvPr>
        </p:nvPicPr>
        <p:blipFill>
          <a:blip r:embed="rId2"/>
          <a:stretch>
            <a:fillRect/>
          </a:stretch>
        </p:blipFill>
        <p:spPr>
          <a:xfrm>
            <a:off x="2013438" y="1872762"/>
            <a:ext cx="7930661" cy="3119218"/>
          </a:xfrm>
          <a:prstGeom prst="rect">
            <a:avLst/>
          </a:prstGeom>
        </p:spPr>
      </p:pic>
    </p:spTree>
    <p:extLst>
      <p:ext uri="{BB962C8B-B14F-4D97-AF65-F5344CB8AC3E}">
        <p14:creationId xmlns:p14="http://schemas.microsoft.com/office/powerpoint/2010/main" val="185393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1AFB-32C1-4395-8729-451C4D98C533}"/>
              </a:ext>
            </a:extLst>
          </p:cNvPr>
          <p:cNvSpPr>
            <a:spLocks noGrp="1"/>
          </p:cNvSpPr>
          <p:nvPr>
            <p:ph type="title"/>
          </p:nvPr>
        </p:nvSpPr>
        <p:spPr/>
        <p:txBody>
          <a:bodyPr/>
          <a:lstStyle/>
          <a:p>
            <a:pPr algn="ctr"/>
            <a:r>
              <a:rPr lang="en-US" dirty="0" err="1"/>
              <a:t>Testmethodes</a:t>
            </a:r>
            <a:endParaRPr lang="nl-NL" dirty="0"/>
          </a:p>
        </p:txBody>
      </p:sp>
      <p:pic>
        <p:nvPicPr>
          <p:cNvPr id="4" name="Tijdelijke aanduiding voor inhoud 3">
            <a:extLst>
              <a:ext uri="{FF2B5EF4-FFF2-40B4-BE49-F238E27FC236}">
                <a16:creationId xmlns:a16="http://schemas.microsoft.com/office/drawing/2014/main" id="{456BD03F-5E87-42A7-A8EC-F87DAF14D414}"/>
              </a:ext>
            </a:extLst>
          </p:cNvPr>
          <p:cNvPicPr>
            <a:picLocks noGrp="1" noChangeAspect="1"/>
          </p:cNvPicPr>
          <p:nvPr>
            <p:ph idx="1"/>
          </p:nvPr>
        </p:nvPicPr>
        <p:blipFill>
          <a:blip r:embed="rId2"/>
          <a:stretch>
            <a:fillRect/>
          </a:stretch>
        </p:blipFill>
        <p:spPr>
          <a:xfrm>
            <a:off x="3272545" y="2259622"/>
            <a:ext cx="6715517" cy="3270739"/>
          </a:xfrm>
          <a:prstGeom prst="rect">
            <a:avLst/>
          </a:prstGeom>
        </p:spPr>
      </p:pic>
    </p:spTree>
    <p:extLst>
      <p:ext uri="{BB962C8B-B14F-4D97-AF65-F5344CB8AC3E}">
        <p14:creationId xmlns:p14="http://schemas.microsoft.com/office/powerpoint/2010/main" val="376726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BAE23-0F57-4761-8DA5-A599BD1DF19E}"/>
              </a:ext>
            </a:extLst>
          </p:cNvPr>
          <p:cNvSpPr>
            <a:spLocks noGrp="1"/>
          </p:cNvSpPr>
          <p:nvPr>
            <p:ph type="title"/>
          </p:nvPr>
        </p:nvSpPr>
        <p:spPr/>
        <p:txBody>
          <a:bodyPr/>
          <a:lstStyle/>
          <a:p>
            <a:pPr algn="ctr"/>
            <a:r>
              <a:rPr lang="en-US" dirty="0" err="1"/>
              <a:t>Testresultaten</a:t>
            </a:r>
            <a:endParaRPr lang="nl-NL" dirty="0"/>
          </a:p>
        </p:txBody>
      </p:sp>
      <p:pic>
        <p:nvPicPr>
          <p:cNvPr id="4" name="Tijdelijke aanduiding voor inhoud 3">
            <a:extLst>
              <a:ext uri="{FF2B5EF4-FFF2-40B4-BE49-F238E27FC236}">
                <a16:creationId xmlns:a16="http://schemas.microsoft.com/office/drawing/2014/main" id="{5C4A919C-C463-4E1E-B470-B8336E801E58}"/>
              </a:ext>
            </a:extLst>
          </p:cNvPr>
          <p:cNvPicPr>
            <a:picLocks noGrp="1" noChangeAspect="1"/>
          </p:cNvPicPr>
          <p:nvPr>
            <p:ph idx="1"/>
          </p:nvPr>
        </p:nvPicPr>
        <p:blipFill>
          <a:blip r:embed="rId2"/>
          <a:stretch>
            <a:fillRect/>
          </a:stretch>
        </p:blipFill>
        <p:spPr>
          <a:xfrm>
            <a:off x="1239715" y="2004647"/>
            <a:ext cx="9733085" cy="3921368"/>
          </a:xfrm>
          <a:prstGeom prst="rect">
            <a:avLst/>
          </a:prstGeom>
        </p:spPr>
      </p:pic>
    </p:spTree>
    <p:extLst>
      <p:ext uri="{BB962C8B-B14F-4D97-AF65-F5344CB8AC3E}">
        <p14:creationId xmlns:p14="http://schemas.microsoft.com/office/powerpoint/2010/main" val="52603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7BADB-2694-47DE-A763-2A88637B5045}"/>
              </a:ext>
            </a:extLst>
          </p:cNvPr>
          <p:cNvSpPr>
            <a:spLocks noGrp="1"/>
          </p:cNvSpPr>
          <p:nvPr>
            <p:ph type="title"/>
          </p:nvPr>
        </p:nvSpPr>
        <p:spPr/>
        <p:txBody>
          <a:bodyPr/>
          <a:lstStyle/>
          <a:p>
            <a:pPr algn="ctr"/>
            <a:r>
              <a:rPr lang="en-US" dirty="0"/>
              <a:t>Extract </a:t>
            </a:r>
            <a:r>
              <a:rPr lang="en-US" dirty="0" err="1"/>
              <a:t>uit</a:t>
            </a:r>
            <a:r>
              <a:rPr lang="en-US" dirty="0"/>
              <a:t> data NVWA (</a:t>
            </a:r>
            <a:r>
              <a:rPr lang="en-US" dirty="0" err="1"/>
              <a:t>n.a.v</a:t>
            </a:r>
            <a:r>
              <a:rPr lang="en-US" dirty="0"/>
              <a:t>. WOB)</a:t>
            </a:r>
            <a:endParaRPr lang="nl-NL" dirty="0"/>
          </a:p>
        </p:txBody>
      </p:sp>
      <p:pic>
        <p:nvPicPr>
          <p:cNvPr id="4" name="Tijdelijke aanduiding voor inhoud 3">
            <a:extLst>
              <a:ext uri="{FF2B5EF4-FFF2-40B4-BE49-F238E27FC236}">
                <a16:creationId xmlns:a16="http://schemas.microsoft.com/office/drawing/2014/main" id="{EA82BD03-1771-405F-8DA2-46444179E7D4}"/>
              </a:ext>
            </a:extLst>
          </p:cNvPr>
          <p:cNvPicPr>
            <a:picLocks noGrp="1" noChangeAspect="1"/>
          </p:cNvPicPr>
          <p:nvPr>
            <p:ph idx="1"/>
          </p:nvPr>
        </p:nvPicPr>
        <p:blipFill>
          <a:blip r:embed="rId2"/>
          <a:stretch>
            <a:fillRect/>
          </a:stretch>
        </p:blipFill>
        <p:spPr>
          <a:xfrm>
            <a:off x="2963909" y="2950791"/>
            <a:ext cx="6271803" cy="2339543"/>
          </a:xfrm>
          <a:prstGeom prst="rect">
            <a:avLst/>
          </a:prstGeom>
        </p:spPr>
      </p:pic>
      <p:pic>
        <p:nvPicPr>
          <p:cNvPr id="5" name="Afbeelding 4">
            <a:extLst>
              <a:ext uri="{FF2B5EF4-FFF2-40B4-BE49-F238E27FC236}">
                <a16:creationId xmlns:a16="http://schemas.microsoft.com/office/drawing/2014/main" id="{EB8B88F2-610E-4B66-830C-235DB02E591E}"/>
              </a:ext>
            </a:extLst>
          </p:cNvPr>
          <p:cNvPicPr>
            <a:picLocks noChangeAspect="1"/>
          </p:cNvPicPr>
          <p:nvPr/>
        </p:nvPicPr>
        <p:blipFill>
          <a:blip r:embed="rId3"/>
          <a:stretch>
            <a:fillRect/>
          </a:stretch>
        </p:blipFill>
        <p:spPr>
          <a:xfrm>
            <a:off x="2956288" y="1948071"/>
            <a:ext cx="6279424" cy="1002720"/>
          </a:xfrm>
          <a:prstGeom prst="rect">
            <a:avLst/>
          </a:prstGeom>
        </p:spPr>
      </p:pic>
    </p:spTree>
    <p:extLst>
      <p:ext uri="{BB962C8B-B14F-4D97-AF65-F5344CB8AC3E}">
        <p14:creationId xmlns:p14="http://schemas.microsoft.com/office/powerpoint/2010/main" val="332976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5A290-E8E4-4349-B0A3-9B626AF503D3}"/>
              </a:ext>
            </a:extLst>
          </p:cNvPr>
          <p:cNvSpPr>
            <a:spLocks noGrp="1"/>
          </p:cNvSpPr>
          <p:nvPr>
            <p:ph type="title"/>
          </p:nvPr>
        </p:nvSpPr>
        <p:spPr/>
        <p:txBody>
          <a:bodyPr/>
          <a:lstStyle/>
          <a:p>
            <a:pPr algn="ctr"/>
            <a:r>
              <a:rPr lang="en-US" dirty="0" err="1"/>
              <a:t>Strafrechtelijke</a:t>
            </a:r>
            <a:r>
              <a:rPr lang="en-US" dirty="0"/>
              <a:t> ingang is </a:t>
            </a:r>
            <a:r>
              <a:rPr lang="en-US" dirty="0" err="1"/>
              <a:t>aangifte</a:t>
            </a:r>
            <a:endParaRPr lang="nl-NL" dirty="0"/>
          </a:p>
        </p:txBody>
      </p:sp>
      <p:sp>
        <p:nvSpPr>
          <p:cNvPr id="3" name="Tijdelijke aanduiding voor inhoud 2">
            <a:extLst>
              <a:ext uri="{FF2B5EF4-FFF2-40B4-BE49-F238E27FC236}">
                <a16:creationId xmlns:a16="http://schemas.microsoft.com/office/drawing/2014/main" id="{9E6FF4A0-9E27-4F98-B82C-944D1BBE4F93}"/>
              </a:ext>
            </a:extLst>
          </p:cNvPr>
          <p:cNvSpPr>
            <a:spLocks noGrp="1"/>
          </p:cNvSpPr>
          <p:nvPr>
            <p:ph idx="1"/>
          </p:nvPr>
        </p:nvSpPr>
        <p:spPr/>
        <p:txBody>
          <a:bodyPr/>
          <a:lstStyle/>
          <a:p>
            <a:r>
              <a:rPr lang="en-US" dirty="0"/>
              <a:t>289/287 (jo. 45) Sr</a:t>
            </a:r>
          </a:p>
          <a:p>
            <a:r>
              <a:rPr lang="en-US" dirty="0"/>
              <a:t>300-302 (jo. 45) Sr</a:t>
            </a:r>
          </a:p>
          <a:p>
            <a:r>
              <a:rPr lang="en-US" dirty="0"/>
              <a:t>300 lid 4 Sr</a:t>
            </a:r>
          </a:p>
          <a:p>
            <a:r>
              <a:rPr lang="en-US" dirty="0"/>
              <a:t>225 Sr tot 2016</a:t>
            </a:r>
          </a:p>
          <a:p>
            <a:r>
              <a:rPr lang="en-US" dirty="0"/>
              <a:t>326 Sr</a:t>
            </a:r>
          </a:p>
          <a:p>
            <a:r>
              <a:rPr lang="en-US" dirty="0"/>
              <a:t>174 en 175 Sr</a:t>
            </a:r>
          </a:p>
          <a:p>
            <a:r>
              <a:rPr lang="en-US" dirty="0"/>
              <a:t>3 jo. 2 lid 1 </a:t>
            </a:r>
            <a:r>
              <a:rPr lang="en-US" dirty="0" err="1"/>
              <a:t>Tabaks</a:t>
            </a:r>
            <a:r>
              <a:rPr lang="en-US" dirty="0"/>
              <a:t>- en </a:t>
            </a:r>
            <a:r>
              <a:rPr lang="en-US" dirty="0" err="1"/>
              <a:t>Rookwarenwet</a:t>
            </a:r>
            <a:r>
              <a:rPr lang="en-US" dirty="0"/>
              <a:t> (art. 1 WED)</a:t>
            </a:r>
          </a:p>
          <a:p>
            <a:r>
              <a:rPr lang="en-US" dirty="0"/>
              <a:t>17a </a:t>
            </a:r>
            <a:r>
              <a:rPr lang="en-US" dirty="0" err="1"/>
              <a:t>Tabaks</a:t>
            </a:r>
            <a:r>
              <a:rPr lang="en-US" dirty="0"/>
              <a:t>- en </a:t>
            </a:r>
            <a:r>
              <a:rPr lang="en-US" dirty="0" err="1"/>
              <a:t>Rookwarenwet</a:t>
            </a:r>
            <a:r>
              <a:rPr lang="en-US" dirty="0"/>
              <a:t> (art. 1 WED)</a:t>
            </a:r>
            <a:endParaRPr lang="nl-NL" dirty="0"/>
          </a:p>
        </p:txBody>
      </p:sp>
    </p:spTree>
    <p:extLst>
      <p:ext uri="{BB962C8B-B14F-4D97-AF65-F5344CB8AC3E}">
        <p14:creationId xmlns:p14="http://schemas.microsoft.com/office/powerpoint/2010/main" val="258483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A1F68-A999-4D06-8952-7F6E3432D760}"/>
              </a:ext>
            </a:extLst>
          </p:cNvPr>
          <p:cNvSpPr>
            <a:spLocks noGrp="1"/>
          </p:cNvSpPr>
          <p:nvPr>
            <p:ph type="title"/>
          </p:nvPr>
        </p:nvSpPr>
        <p:spPr/>
        <p:txBody>
          <a:bodyPr/>
          <a:lstStyle/>
          <a:p>
            <a:pPr algn="ctr"/>
            <a:r>
              <a:rPr lang="nl-NL" dirty="0"/>
              <a:t>Commune Delicten (eerste hoofdlijn)</a:t>
            </a:r>
          </a:p>
        </p:txBody>
      </p:sp>
      <p:sp>
        <p:nvSpPr>
          <p:cNvPr id="3" name="Tijdelijke aanduiding voor inhoud 2">
            <a:extLst>
              <a:ext uri="{FF2B5EF4-FFF2-40B4-BE49-F238E27FC236}">
                <a16:creationId xmlns:a16="http://schemas.microsoft.com/office/drawing/2014/main" id="{4ECF2D19-99D9-434A-AAB9-BEC25A9A2136}"/>
              </a:ext>
            </a:extLst>
          </p:cNvPr>
          <p:cNvSpPr>
            <a:spLocks noGrp="1"/>
          </p:cNvSpPr>
          <p:nvPr>
            <p:ph idx="1"/>
          </p:nvPr>
        </p:nvSpPr>
        <p:spPr/>
        <p:txBody>
          <a:bodyPr/>
          <a:lstStyle/>
          <a:p>
            <a:r>
              <a:rPr lang="nl-NL" dirty="0"/>
              <a:t>Roken is zeer verslavend</a:t>
            </a:r>
          </a:p>
          <a:p>
            <a:r>
              <a:rPr lang="nl-NL" dirty="0"/>
              <a:t>De producenten weten dat</a:t>
            </a:r>
          </a:p>
          <a:p>
            <a:r>
              <a:rPr lang="nl-NL" dirty="0"/>
              <a:t>Zij bevorderen de verslaving</a:t>
            </a:r>
          </a:p>
          <a:p>
            <a:r>
              <a:rPr lang="nl-NL" dirty="0"/>
              <a:t>Zij accepteren het gevolg</a:t>
            </a:r>
          </a:p>
          <a:p>
            <a:pPr marL="0" indent="0">
              <a:buNone/>
            </a:pPr>
            <a:r>
              <a:rPr lang="nl-NL" dirty="0"/>
              <a:t>=  Op zijn minst voorwaardelijk opzet</a:t>
            </a:r>
          </a:p>
        </p:txBody>
      </p:sp>
    </p:spTree>
    <p:extLst>
      <p:ext uri="{BB962C8B-B14F-4D97-AF65-F5344CB8AC3E}">
        <p14:creationId xmlns:p14="http://schemas.microsoft.com/office/powerpoint/2010/main" val="164021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980CC-E7DE-4115-A34D-86031ACF5BF7}"/>
              </a:ext>
            </a:extLst>
          </p:cNvPr>
          <p:cNvSpPr>
            <a:spLocks noGrp="1"/>
          </p:cNvSpPr>
          <p:nvPr>
            <p:ph type="title"/>
          </p:nvPr>
        </p:nvSpPr>
        <p:spPr/>
        <p:txBody>
          <a:bodyPr/>
          <a:lstStyle/>
          <a:p>
            <a:pPr algn="ctr"/>
            <a:r>
              <a:rPr lang="nl-NL" dirty="0"/>
              <a:t>Complicaties</a:t>
            </a:r>
          </a:p>
        </p:txBody>
      </p:sp>
      <p:sp>
        <p:nvSpPr>
          <p:cNvPr id="3" name="Tijdelijke aanduiding voor inhoud 2">
            <a:extLst>
              <a:ext uri="{FF2B5EF4-FFF2-40B4-BE49-F238E27FC236}">
                <a16:creationId xmlns:a16="http://schemas.microsoft.com/office/drawing/2014/main" id="{81AA5684-3C5B-4E54-939F-D101B8A002D0}"/>
              </a:ext>
            </a:extLst>
          </p:cNvPr>
          <p:cNvSpPr>
            <a:spLocks noGrp="1"/>
          </p:cNvSpPr>
          <p:nvPr>
            <p:ph idx="1"/>
          </p:nvPr>
        </p:nvSpPr>
        <p:spPr/>
        <p:txBody>
          <a:bodyPr/>
          <a:lstStyle/>
          <a:p>
            <a:r>
              <a:rPr lang="nl-NL" dirty="0"/>
              <a:t>Productie en verkoop is (gereguleerd) toegestaan</a:t>
            </a:r>
          </a:p>
          <a:p>
            <a:r>
              <a:rPr lang="nl-NL" dirty="0"/>
              <a:t>Eigen verantwoordelijkheid van de roker</a:t>
            </a:r>
          </a:p>
          <a:p>
            <a:pPr marL="0" indent="0">
              <a:buNone/>
            </a:pPr>
            <a:endParaRPr lang="nl-NL" dirty="0"/>
          </a:p>
        </p:txBody>
      </p:sp>
    </p:spTree>
    <p:extLst>
      <p:ext uri="{BB962C8B-B14F-4D97-AF65-F5344CB8AC3E}">
        <p14:creationId xmlns:p14="http://schemas.microsoft.com/office/powerpoint/2010/main" val="343084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4C88-3452-45B4-B051-7EE8CFB98B11}"/>
              </a:ext>
            </a:extLst>
          </p:cNvPr>
          <p:cNvSpPr>
            <a:spLocks noGrp="1"/>
          </p:cNvSpPr>
          <p:nvPr>
            <p:ph type="title"/>
          </p:nvPr>
        </p:nvSpPr>
        <p:spPr/>
        <p:txBody>
          <a:bodyPr/>
          <a:lstStyle/>
          <a:p>
            <a:pPr algn="ctr"/>
            <a:r>
              <a:rPr lang="en-US" dirty="0" err="1"/>
              <a:t>Verslavingsladder</a:t>
            </a:r>
            <a:r>
              <a:rPr lang="en-US" dirty="0"/>
              <a:t> en </a:t>
            </a:r>
            <a:r>
              <a:rPr lang="en-US" dirty="0" err="1"/>
              <a:t>Redelijke</a:t>
            </a:r>
            <a:r>
              <a:rPr lang="en-US" dirty="0"/>
              <a:t> </a:t>
            </a:r>
            <a:r>
              <a:rPr lang="en-US" dirty="0" err="1"/>
              <a:t>Toerekening</a:t>
            </a:r>
            <a:endParaRPr lang="nl-NL" dirty="0"/>
          </a:p>
        </p:txBody>
      </p:sp>
      <p:pic>
        <p:nvPicPr>
          <p:cNvPr id="4" name="Tijdelijke aanduiding voor inhoud 3">
            <a:extLst>
              <a:ext uri="{FF2B5EF4-FFF2-40B4-BE49-F238E27FC236}">
                <a16:creationId xmlns:a16="http://schemas.microsoft.com/office/drawing/2014/main" id="{1513733A-398C-4F9B-9811-F7EDDBB725F9}"/>
              </a:ext>
            </a:extLst>
          </p:cNvPr>
          <p:cNvPicPr>
            <a:picLocks noGrp="1" noChangeAspect="1"/>
          </p:cNvPicPr>
          <p:nvPr>
            <p:ph idx="1"/>
          </p:nvPr>
        </p:nvPicPr>
        <p:blipFill>
          <a:blip r:embed="rId2"/>
          <a:stretch>
            <a:fillRect/>
          </a:stretch>
        </p:blipFill>
        <p:spPr>
          <a:xfrm>
            <a:off x="1630018" y="2196548"/>
            <a:ext cx="7182748" cy="2399157"/>
          </a:xfrm>
          <a:prstGeom prst="rect">
            <a:avLst/>
          </a:prstGeom>
        </p:spPr>
      </p:pic>
    </p:spTree>
    <p:extLst>
      <p:ext uri="{BB962C8B-B14F-4D97-AF65-F5344CB8AC3E}">
        <p14:creationId xmlns:p14="http://schemas.microsoft.com/office/powerpoint/2010/main" val="108773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09F88-AFD6-4B44-A3FE-89B0D6EBCBA0}"/>
              </a:ext>
            </a:extLst>
          </p:cNvPr>
          <p:cNvSpPr>
            <a:spLocks noGrp="1"/>
          </p:cNvSpPr>
          <p:nvPr>
            <p:ph type="title"/>
          </p:nvPr>
        </p:nvSpPr>
        <p:spPr/>
        <p:txBody>
          <a:bodyPr/>
          <a:lstStyle/>
          <a:p>
            <a:pPr algn="ctr"/>
            <a:r>
              <a:rPr lang="en-US" dirty="0" err="1"/>
              <a:t>Economische</a:t>
            </a:r>
            <a:r>
              <a:rPr lang="en-US" dirty="0"/>
              <a:t> </a:t>
            </a:r>
            <a:r>
              <a:rPr lang="en-US" dirty="0" err="1"/>
              <a:t>Delicten</a:t>
            </a:r>
            <a:r>
              <a:rPr lang="en-US" dirty="0"/>
              <a:t> (</a:t>
            </a:r>
            <a:r>
              <a:rPr lang="en-US" dirty="0" err="1"/>
              <a:t>tweede</a:t>
            </a:r>
            <a:r>
              <a:rPr lang="en-US" dirty="0"/>
              <a:t> </a:t>
            </a:r>
            <a:r>
              <a:rPr lang="en-US" dirty="0" err="1"/>
              <a:t>hoofdlijn</a:t>
            </a:r>
            <a:r>
              <a:rPr lang="en-US" dirty="0"/>
              <a:t>)</a:t>
            </a:r>
            <a:endParaRPr lang="nl-NL" dirty="0"/>
          </a:p>
        </p:txBody>
      </p:sp>
      <p:sp>
        <p:nvSpPr>
          <p:cNvPr id="3" name="Tijdelijke aanduiding voor inhoud 2">
            <a:extLst>
              <a:ext uri="{FF2B5EF4-FFF2-40B4-BE49-F238E27FC236}">
                <a16:creationId xmlns:a16="http://schemas.microsoft.com/office/drawing/2014/main" id="{490225DA-C374-4F4F-A9BF-8462D6AA9E32}"/>
              </a:ext>
            </a:extLst>
          </p:cNvPr>
          <p:cNvSpPr>
            <a:spLocks noGrp="1"/>
          </p:cNvSpPr>
          <p:nvPr>
            <p:ph idx="1"/>
          </p:nvPr>
        </p:nvSpPr>
        <p:spPr/>
        <p:txBody>
          <a:bodyPr>
            <a:normAutofit/>
          </a:bodyPr>
          <a:lstStyle/>
          <a:p>
            <a:r>
              <a:rPr lang="nl-NL" dirty="0"/>
              <a:t>De maximum emissiewaardes van TNCO zijn vastgelegd in artikel 3 van Richtlijn 2014/40/EU. </a:t>
            </a:r>
          </a:p>
          <a:p>
            <a:r>
              <a:rPr lang="en-US" dirty="0"/>
              <a:t>Art. 2 lid 21: </a:t>
            </a:r>
            <a:r>
              <a:rPr lang="en-US" dirty="0" err="1"/>
              <a:t>Emissie</a:t>
            </a:r>
            <a:r>
              <a:rPr lang="en-US" dirty="0"/>
              <a:t>: </a:t>
            </a:r>
            <a:r>
              <a:rPr lang="en-US" dirty="0" err="1"/>
              <a:t>Stoffen</a:t>
            </a:r>
            <a:r>
              <a:rPr lang="en-US" dirty="0"/>
              <a:t> die </a:t>
            </a:r>
            <a:r>
              <a:rPr lang="en-US" dirty="0" err="1"/>
              <a:t>vrijkomen</a:t>
            </a:r>
            <a:r>
              <a:rPr lang="en-US" dirty="0"/>
              <a:t> </a:t>
            </a:r>
            <a:r>
              <a:rPr lang="en-US" dirty="0" err="1"/>
              <a:t>wanneer</a:t>
            </a:r>
            <a:r>
              <a:rPr lang="en-US" dirty="0"/>
              <a:t> </a:t>
            </a:r>
            <a:r>
              <a:rPr lang="en-US" dirty="0" err="1"/>
              <a:t>een</a:t>
            </a:r>
            <a:r>
              <a:rPr lang="en-US" dirty="0"/>
              <a:t> </a:t>
            </a:r>
            <a:r>
              <a:rPr lang="en-US" dirty="0" err="1"/>
              <a:t>tabaksproduct</a:t>
            </a:r>
            <a:r>
              <a:rPr lang="en-US" dirty="0"/>
              <a:t> … </a:t>
            </a:r>
            <a:r>
              <a:rPr lang="en-US" dirty="0" err="1"/>
              <a:t>wordt</a:t>
            </a:r>
            <a:r>
              <a:rPr lang="en-US" dirty="0"/>
              <a:t> </a:t>
            </a:r>
            <a:r>
              <a:rPr lang="en-US" dirty="0" err="1"/>
              <a:t>gebruikt</a:t>
            </a:r>
            <a:r>
              <a:rPr lang="en-US" dirty="0"/>
              <a:t> </a:t>
            </a:r>
            <a:r>
              <a:rPr lang="en-US" dirty="0" err="1"/>
              <a:t>zoals</a:t>
            </a:r>
            <a:r>
              <a:rPr lang="en-US" dirty="0"/>
              <a:t> </a:t>
            </a:r>
            <a:r>
              <a:rPr lang="en-US" dirty="0" err="1"/>
              <a:t>beoogd</a:t>
            </a:r>
            <a:r>
              <a:rPr lang="en-US" dirty="0"/>
              <a:t>.</a:t>
            </a:r>
          </a:p>
          <a:p>
            <a:r>
              <a:rPr lang="en-US" dirty="0"/>
              <a:t>Doel </a:t>
            </a:r>
            <a:r>
              <a:rPr lang="en-US" dirty="0" err="1"/>
              <a:t>Richtlijn</a:t>
            </a:r>
            <a:r>
              <a:rPr lang="en-US" dirty="0"/>
              <a:t>: </a:t>
            </a:r>
          </a:p>
          <a:p>
            <a:pPr marL="0" indent="0">
              <a:buNone/>
            </a:pPr>
            <a:r>
              <a:rPr lang="en-US" dirty="0"/>
              <a:t>	- </a:t>
            </a:r>
            <a:r>
              <a:rPr lang="en-US" dirty="0" err="1"/>
              <a:t>Economische</a:t>
            </a:r>
            <a:r>
              <a:rPr lang="en-US" dirty="0"/>
              <a:t> </a:t>
            </a:r>
            <a:r>
              <a:rPr lang="en-US" dirty="0" err="1"/>
              <a:t>ordening</a:t>
            </a:r>
            <a:r>
              <a:rPr lang="en-US" dirty="0"/>
              <a:t> </a:t>
            </a:r>
            <a:r>
              <a:rPr lang="en-US" dirty="0" err="1"/>
              <a:t>binnen</a:t>
            </a:r>
            <a:r>
              <a:rPr lang="en-US" dirty="0"/>
              <a:t> de </a:t>
            </a:r>
            <a:r>
              <a:rPr lang="en-US" dirty="0" err="1"/>
              <a:t>Unie</a:t>
            </a:r>
            <a:endParaRPr lang="en-US" dirty="0"/>
          </a:p>
          <a:p>
            <a:pPr marL="0" indent="0">
              <a:buNone/>
            </a:pPr>
            <a:r>
              <a:rPr lang="en-US" dirty="0"/>
              <a:t>	- </a:t>
            </a:r>
            <a:r>
              <a:rPr lang="en-US" dirty="0" err="1"/>
              <a:t>Bescherming</a:t>
            </a:r>
            <a:r>
              <a:rPr lang="en-US" dirty="0"/>
              <a:t> </a:t>
            </a:r>
            <a:r>
              <a:rPr lang="en-US" dirty="0" err="1"/>
              <a:t>volksgezondheid</a:t>
            </a:r>
            <a:endParaRPr lang="en-US" dirty="0"/>
          </a:p>
          <a:p>
            <a:r>
              <a:rPr lang="en-US" dirty="0" err="1"/>
              <a:t>Tabaks</a:t>
            </a:r>
            <a:r>
              <a:rPr lang="en-US" dirty="0"/>
              <a:t>- en </a:t>
            </a:r>
            <a:r>
              <a:rPr lang="en-US" dirty="0" err="1"/>
              <a:t>Rookwarenwet</a:t>
            </a:r>
            <a:r>
              <a:rPr lang="en-US" dirty="0"/>
              <a:t>, </a:t>
            </a:r>
            <a:r>
              <a:rPr lang="en-US" dirty="0" err="1"/>
              <a:t>Tabaksbesluit</a:t>
            </a:r>
            <a:r>
              <a:rPr lang="en-US" dirty="0"/>
              <a:t> en </a:t>
            </a:r>
            <a:r>
              <a:rPr lang="en-US" dirty="0" err="1"/>
              <a:t>Tabaksregeling</a:t>
            </a:r>
            <a:r>
              <a:rPr lang="en-US" dirty="0"/>
              <a:t> </a:t>
            </a:r>
            <a:r>
              <a:rPr lang="en-US" dirty="0" err="1"/>
              <a:t>nemen</a:t>
            </a:r>
            <a:r>
              <a:rPr lang="en-US" dirty="0"/>
              <a:t> </a:t>
            </a:r>
            <a:r>
              <a:rPr lang="en-US" dirty="0" err="1"/>
              <a:t>doelen</a:t>
            </a:r>
            <a:r>
              <a:rPr lang="en-US" dirty="0"/>
              <a:t>, </a:t>
            </a:r>
            <a:r>
              <a:rPr lang="en-US" dirty="0" err="1"/>
              <a:t>methodes</a:t>
            </a:r>
            <a:r>
              <a:rPr lang="en-US" dirty="0"/>
              <a:t> en </a:t>
            </a:r>
            <a:r>
              <a:rPr lang="en-US" dirty="0" err="1"/>
              <a:t>vereisten</a:t>
            </a:r>
            <a:r>
              <a:rPr lang="en-US" dirty="0"/>
              <a:t> van de </a:t>
            </a:r>
            <a:r>
              <a:rPr lang="en-US" dirty="0" err="1"/>
              <a:t>Richtlijn</a:t>
            </a:r>
            <a:r>
              <a:rPr lang="en-US" dirty="0"/>
              <a:t> over. </a:t>
            </a:r>
          </a:p>
          <a:p>
            <a:pPr marL="0" indent="0">
              <a:buNone/>
            </a:pPr>
            <a:endParaRPr lang="nl-NL" dirty="0"/>
          </a:p>
        </p:txBody>
      </p:sp>
    </p:spTree>
    <p:extLst>
      <p:ext uri="{BB962C8B-B14F-4D97-AF65-F5344CB8AC3E}">
        <p14:creationId xmlns:p14="http://schemas.microsoft.com/office/powerpoint/2010/main" val="305163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74B4F-717B-4487-BE1D-5823159BD4E0}"/>
              </a:ext>
            </a:extLst>
          </p:cNvPr>
          <p:cNvSpPr>
            <a:spLocks noGrp="1"/>
          </p:cNvSpPr>
          <p:nvPr>
            <p:ph type="title"/>
          </p:nvPr>
        </p:nvSpPr>
        <p:spPr/>
        <p:txBody>
          <a:bodyPr/>
          <a:lstStyle/>
          <a:p>
            <a:r>
              <a:rPr lang="en-US" dirty="0" err="1"/>
              <a:t>Ons</a:t>
            </a:r>
            <a:r>
              <a:rPr lang="en-US" dirty="0"/>
              <a:t> </a:t>
            </a:r>
            <a:r>
              <a:rPr lang="en-US" dirty="0" err="1"/>
              <a:t>Standpunt</a:t>
            </a:r>
            <a:endParaRPr lang="nl-NL" dirty="0"/>
          </a:p>
        </p:txBody>
      </p:sp>
      <p:sp>
        <p:nvSpPr>
          <p:cNvPr id="3" name="Tijdelijke aanduiding voor inhoud 2">
            <a:extLst>
              <a:ext uri="{FF2B5EF4-FFF2-40B4-BE49-F238E27FC236}">
                <a16:creationId xmlns:a16="http://schemas.microsoft.com/office/drawing/2014/main" id="{DBAC6826-1489-4365-B50A-04A88455E3B7}"/>
              </a:ext>
            </a:extLst>
          </p:cNvPr>
          <p:cNvSpPr>
            <a:spLocks noGrp="1"/>
          </p:cNvSpPr>
          <p:nvPr>
            <p:ph idx="1"/>
          </p:nvPr>
        </p:nvSpPr>
        <p:spPr/>
        <p:txBody>
          <a:bodyPr/>
          <a:lstStyle/>
          <a:p>
            <a:r>
              <a:rPr lang="en-US" dirty="0" err="1"/>
              <a:t>Belang</a:t>
            </a:r>
            <a:r>
              <a:rPr lang="en-US" dirty="0"/>
              <a:t> </a:t>
            </a:r>
            <a:r>
              <a:rPr lang="en-US" dirty="0" err="1"/>
              <a:t>volksgezondheid</a:t>
            </a:r>
            <a:r>
              <a:rPr lang="en-US" dirty="0"/>
              <a:t> en </a:t>
            </a:r>
            <a:r>
              <a:rPr lang="en-US" dirty="0" err="1"/>
              <a:t>beoogd</a:t>
            </a:r>
            <a:r>
              <a:rPr lang="en-US" dirty="0"/>
              <a:t> </a:t>
            </a:r>
            <a:r>
              <a:rPr lang="en-US" dirty="0" err="1"/>
              <a:t>gebruik</a:t>
            </a:r>
            <a:r>
              <a:rPr lang="en-US" dirty="0"/>
              <a:t> </a:t>
            </a:r>
            <a:r>
              <a:rPr lang="en-US" dirty="0" err="1"/>
              <a:t>prevaleren</a:t>
            </a:r>
            <a:r>
              <a:rPr lang="en-US" dirty="0"/>
              <a:t> </a:t>
            </a:r>
            <a:r>
              <a:rPr lang="en-US" dirty="0" err="1"/>
              <a:t>boven</a:t>
            </a:r>
            <a:r>
              <a:rPr lang="en-US" dirty="0"/>
              <a:t> </a:t>
            </a:r>
            <a:r>
              <a:rPr lang="en-US" dirty="0" err="1"/>
              <a:t>economische</a:t>
            </a:r>
            <a:r>
              <a:rPr lang="en-US" dirty="0"/>
              <a:t> </a:t>
            </a:r>
            <a:r>
              <a:rPr lang="en-US" dirty="0" err="1"/>
              <a:t>ordeningsfunctie</a:t>
            </a:r>
            <a:r>
              <a:rPr lang="en-US" dirty="0"/>
              <a:t>.</a:t>
            </a:r>
          </a:p>
          <a:p>
            <a:r>
              <a:rPr lang="en-US" dirty="0" err="1"/>
              <a:t>Dus</a:t>
            </a:r>
            <a:r>
              <a:rPr lang="en-US" dirty="0"/>
              <a:t> </a:t>
            </a:r>
            <a:r>
              <a:rPr lang="en-US" dirty="0" err="1"/>
              <a:t>wordt</a:t>
            </a:r>
            <a:r>
              <a:rPr lang="en-US" dirty="0"/>
              <a:t> </a:t>
            </a:r>
            <a:r>
              <a:rPr lang="en-US" dirty="0" err="1"/>
              <a:t>er</a:t>
            </a:r>
            <a:r>
              <a:rPr lang="en-US" dirty="0"/>
              <a:t> nu </a:t>
            </a:r>
            <a:r>
              <a:rPr lang="en-US" dirty="0" err="1"/>
              <a:t>geen</a:t>
            </a:r>
            <a:r>
              <a:rPr lang="en-US" dirty="0"/>
              <a:t> </a:t>
            </a:r>
            <a:r>
              <a:rPr lang="en-US" dirty="0" err="1"/>
              <a:t>Richtlijnconfrom</a:t>
            </a:r>
            <a:r>
              <a:rPr lang="en-US" dirty="0"/>
              <a:t> product op de </a:t>
            </a:r>
            <a:r>
              <a:rPr lang="en-US" dirty="0" err="1"/>
              <a:t>markt</a:t>
            </a:r>
            <a:r>
              <a:rPr lang="en-US" dirty="0"/>
              <a:t> </a:t>
            </a:r>
            <a:r>
              <a:rPr lang="en-US" dirty="0" err="1"/>
              <a:t>gebracht</a:t>
            </a:r>
            <a:r>
              <a:rPr lang="en-US" dirty="0"/>
              <a:t> (art. 3), </a:t>
            </a:r>
            <a:r>
              <a:rPr lang="en-US" dirty="0" err="1"/>
              <a:t>terwijl</a:t>
            </a:r>
            <a:r>
              <a:rPr lang="en-US" dirty="0"/>
              <a:t> de </a:t>
            </a:r>
            <a:r>
              <a:rPr lang="en-US" dirty="0" err="1"/>
              <a:t>industrie</a:t>
            </a:r>
            <a:r>
              <a:rPr lang="en-US" dirty="0"/>
              <a:t> </a:t>
            </a:r>
            <a:r>
              <a:rPr lang="en-US" dirty="0" err="1"/>
              <a:t>ook</a:t>
            </a:r>
            <a:r>
              <a:rPr lang="en-US" dirty="0"/>
              <a:t> </a:t>
            </a:r>
            <a:r>
              <a:rPr lang="en-US" dirty="0" err="1"/>
              <a:t>geen</a:t>
            </a:r>
            <a:r>
              <a:rPr lang="en-US" dirty="0"/>
              <a:t> </a:t>
            </a:r>
            <a:r>
              <a:rPr lang="en-US" dirty="0" err="1"/>
              <a:t>moeite</a:t>
            </a:r>
            <a:r>
              <a:rPr lang="en-US" dirty="0"/>
              <a:t> </a:t>
            </a:r>
            <a:r>
              <a:rPr lang="en-US" dirty="0" err="1"/>
              <a:t>doet</a:t>
            </a:r>
            <a:r>
              <a:rPr lang="en-US" dirty="0"/>
              <a:t> om het product </a:t>
            </a:r>
            <a:r>
              <a:rPr lang="en-US" dirty="0" err="1"/>
              <a:t>aan</a:t>
            </a:r>
            <a:r>
              <a:rPr lang="en-US" dirty="0"/>
              <a:t> </a:t>
            </a:r>
            <a:r>
              <a:rPr lang="en-US" dirty="0" err="1"/>
              <a:t>te</a:t>
            </a:r>
            <a:r>
              <a:rPr lang="en-US" dirty="0"/>
              <a:t> </a:t>
            </a:r>
            <a:r>
              <a:rPr lang="en-US" dirty="0" err="1"/>
              <a:t>passen</a:t>
            </a:r>
            <a:r>
              <a:rPr lang="en-US" dirty="0"/>
              <a:t> </a:t>
            </a:r>
            <a:r>
              <a:rPr lang="en-US" dirty="0" err="1"/>
              <a:t>aan</a:t>
            </a:r>
            <a:r>
              <a:rPr lang="en-US" dirty="0"/>
              <a:t> de </a:t>
            </a:r>
            <a:r>
              <a:rPr lang="en-US" dirty="0" err="1"/>
              <a:t>eisen</a:t>
            </a:r>
            <a:r>
              <a:rPr lang="en-US" dirty="0"/>
              <a:t> (art. 17a). </a:t>
            </a:r>
            <a:r>
              <a:rPr lang="en-US" dirty="0" err="1"/>
              <a:t>Dat</a:t>
            </a:r>
            <a:r>
              <a:rPr lang="en-US" dirty="0"/>
              <a:t> </a:t>
            </a:r>
            <a:r>
              <a:rPr lang="en-US" dirty="0" err="1"/>
              <a:t>zijn</a:t>
            </a:r>
            <a:r>
              <a:rPr lang="en-US" dirty="0"/>
              <a:t> </a:t>
            </a:r>
            <a:r>
              <a:rPr lang="en-US" dirty="0" err="1"/>
              <a:t>economische</a:t>
            </a:r>
            <a:r>
              <a:rPr lang="en-US" dirty="0"/>
              <a:t> </a:t>
            </a:r>
            <a:r>
              <a:rPr lang="en-US" dirty="0" err="1"/>
              <a:t>delicten</a:t>
            </a:r>
            <a:r>
              <a:rPr lang="en-US" dirty="0"/>
              <a:t>.</a:t>
            </a:r>
          </a:p>
          <a:p>
            <a:pPr marL="0" indent="0">
              <a:buNone/>
            </a:pPr>
            <a:endParaRPr lang="nl-NL" dirty="0"/>
          </a:p>
        </p:txBody>
      </p:sp>
    </p:spTree>
    <p:extLst>
      <p:ext uri="{BB962C8B-B14F-4D97-AF65-F5344CB8AC3E}">
        <p14:creationId xmlns:p14="http://schemas.microsoft.com/office/powerpoint/2010/main" val="316368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DD252-B51F-4064-8821-0C577DCCD0D3}"/>
              </a:ext>
            </a:extLst>
          </p:cNvPr>
          <p:cNvSpPr>
            <a:spLocks noGrp="1"/>
          </p:cNvSpPr>
          <p:nvPr>
            <p:ph type="title"/>
          </p:nvPr>
        </p:nvSpPr>
        <p:spPr/>
        <p:txBody>
          <a:bodyPr/>
          <a:lstStyle/>
          <a:p>
            <a:pPr algn="ctr"/>
            <a:r>
              <a:rPr lang="nl-NL" dirty="0"/>
              <a:t>Programma in 20 minuten</a:t>
            </a:r>
          </a:p>
        </p:txBody>
      </p:sp>
      <p:sp>
        <p:nvSpPr>
          <p:cNvPr id="3" name="Tijdelijke aanduiding voor inhoud 2">
            <a:extLst>
              <a:ext uri="{FF2B5EF4-FFF2-40B4-BE49-F238E27FC236}">
                <a16:creationId xmlns:a16="http://schemas.microsoft.com/office/drawing/2014/main" id="{4B59049A-9473-4F87-B6A9-9549F0578BF1}"/>
              </a:ext>
            </a:extLst>
          </p:cNvPr>
          <p:cNvSpPr>
            <a:spLocks noGrp="1"/>
          </p:cNvSpPr>
          <p:nvPr>
            <p:ph idx="1"/>
          </p:nvPr>
        </p:nvSpPr>
        <p:spPr/>
        <p:txBody>
          <a:bodyPr/>
          <a:lstStyle/>
          <a:p>
            <a:r>
              <a:rPr lang="nl-NL" dirty="0"/>
              <a:t>Waarom hebben we dit gedaan?</a:t>
            </a:r>
          </a:p>
          <a:p>
            <a:r>
              <a:rPr lang="nl-NL" dirty="0"/>
              <a:t>Wat zijn de hoofdlijnen?</a:t>
            </a:r>
          </a:p>
          <a:p>
            <a:r>
              <a:rPr lang="nl-NL" dirty="0"/>
              <a:t>Wat hebben we gedaan?</a:t>
            </a:r>
          </a:p>
          <a:p>
            <a:r>
              <a:rPr lang="nl-NL" dirty="0"/>
              <a:t>Wat nu?</a:t>
            </a:r>
          </a:p>
        </p:txBody>
      </p:sp>
    </p:spTree>
    <p:extLst>
      <p:ext uri="{BB962C8B-B14F-4D97-AF65-F5344CB8AC3E}">
        <p14:creationId xmlns:p14="http://schemas.microsoft.com/office/powerpoint/2010/main" val="72744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1D87F-07C9-44B5-9120-572101F17B76}"/>
              </a:ext>
            </a:extLst>
          </p:cNvPr>
          <p:cNvSpPr>
            <a:spLocks noGrp="1"/>
          </p:cNvSpPr>
          <p:nvPr>
            <p:ph type="title"/>
          </p:nvPr>
        </p:nvSpPr>
        <p:spPr/>
        <p:txBody>
          <a:bodyPr/>
          <a:lstStyle/>
          <a:p>
            <a:pPr algn="ctr"/>
            <a:r>
              <a:rPr lang="en-US" dirty="0" err="1"/>
              <a:t>Wie</a:t>
            </a:r>
            <a:r>
              <a:rPr lang="en-US" dirty="0"/>
              <a:t> </a:t>
            </a:r>
            <a:r>
              <a:rPr lang="en-US" dirty="0" err="1"/>
              <a:t>doen</a:t>
            </a:r>
            <a:r>
              <a:rPr lang="en-US" dirty="0"/>
              <a:t> </a:t>
            </a:r>
            <a:r>
              <a:rPr lang="en-US" dirty="0" err="1"/>
              <a:t>er</a:t>
            </a:r>
            <a:r>
              <a:rPr lang="en-US" dirty="0"/>
              <a:t> </a:t>
            </a:r>
            <a:r>
              <a:rPr lang="en-US" dirty="0" err="1"/>
              <a:t>mee</a:t>
            </a:r>
            <a:r>
              <a:rPr lang="en-US" dirty="0"/>
              <a:t>?</a:t>
            </a:r>
            <a:endParaRPr lang="nl-NL" dirty="0"/>
          </a:p>
        </p:txBody>
      </p:sp>
      <p:pic>
        <p:nvPicPr>
          <p:cNvPr id="4" name="Tijdelijke aanduiding voor inhoud 3">
            <a:extLst>
              <a:ext uri="{FF2B5EF4-FFF2-40B4-BE49-F238E27FC236}">
                <a16:creationId xmlns:a16="http://schemas.microsoft.com/office/drawing/2014/main" id="{F34990B5-D1D9-4948-976B-3F13B8595FDB}"/>
              </a:ext>
            </a:extLst>
          </p:cNvPr>
          <p:cNvPicPr>
            <a:picLocks noGrp="1" noChangeAspect="1"/>
          </p:cNvPicPr>
          <p:nvPr>
            <p:ph idx="1"/>
          </p:nvPr>
        </p:nvPicPr>
        <p:blipFill>
          <a:blip r:embed="rId2"/>
          <a:stretch>
            <a:fillRect/>
          </a:stretch>
        </p:blipFill>
        <p:spPr>
          <a:xfrm>
            <a:off x="2919045" y="2233245"/>
            <a:ext cx="7394331" cy="3824653"/>
          </a:xfrm>
          <a:prstGeom prst="rect">
            <a:avLst/>
          </a:prstGeom>
        </p:spPr>
      </p:pic>
    </p:spTree>
    <p:extLst>
      <p:ext uri="{BB962C8B-B14F-4D97-AF65-F5344CB8AC3E}">
        <p14:creationId xmlns:p14="http://schemas.microsoft.com/office/powerpoint/2010/main" val="389193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EBBAA-CD8C-4471-8CA2-4265E6C2079D}"/>
              </a:ext>
            </a:extLst>
          </p:cNvPr>
          <p:cNvSpPr>
            <a:spLocks noGrp="1"/>
          </p:cNvSpPr>
          <p:nvPr>
            <p:ph type="title"/>
          </p:nvPr>
        </p:nvSpPr>
        <p:spPr/>
        <p:txBody>
          <a:bodyPr/>
          <a:lstStyle/>
          <a:p>
            <a:pPr algn="ctr"/>
            <a:r>
              <a:rPr lang="en-US" dirty="0"/>
              <a:t>Wie </a:t>
            </a:r>
            <a:r>
              <a:rPr lang="en-US" dirty="0" err="1"/>
              <a:t>doen</a:t>
            </a:r>
            <a:r>
              <a:rPr lang="en-US" dirty="0"/>
              <a:t> </a:t>
            </a:r>
            <a:r>
              <a:rPr lang="en-US" dirty="0" err="1"/>
              <a:t>er</a:t>
            </a:r>
            <a:r>
              <a:rPr lang="en-US" dirty="0"/>
              <a:t> </a:t>
            </a:r>
            <a:r>
              <a:rPr lang="en-US" dirty="0" err="1"/>
              <a:t>mee</a:t>
            </a:r>
            <a:r>
              <a:rPr lang="en-US" dirty="0"/>
              <a:t> (2)?</a:t>
            </a:r>
            <a:endParaRPr lang="nl-NL" dirty="0"/>
          </a:p>
        </p:txBody>
      </p:sp>
      <p:pic>
        <p:nvPicPr>
          <p:cNvPr id="4" name="Tijdelijke aanduiding voor inhoud 3">
            <a:extLst>
              <a:ext uri="{FF2B5EF4-FFF2-40B4-BE49-F238E27FC236}">
                <a16:creationId xmlns:a16="http://schemas.microsoft.com/office/drawing/2014/main" id="{2ED3ABEB-86E4-4D41-AE7C-0032254ABFEE}"/>
              </a:ext>
            </a:extLst>
          </p:cNvPr>
          <p:cNvPicPr>
            <a:picLocks noGrp="1" noChangeAspect="1"/>
          </p:cNvPicPr>
          <p:nvPr>
            <p:ph idx="1"/>
          </p:nvPr>
        </p:nvPicPr>
        <p:blipFill>
          <a:blip r:embed="rId2"/>
          <a:stretch>
            <a:fillRect/>
          </a:stretch>
        </p:blipFill>
        <p:spPr>
          <a:xfrm>
            <a:off x="2664069" y="2092570"/>
            <a:ext cx="7367954" cy="3192806"/>
          </a:xfrm>
          <a:prstGeom prst="rect">
            <a:avLst/>
          </a:prstGeom>
        </p:spPr>
      </p:pic>
    </p:spTree>
    <p:extLst>
      <p:ext uri="{BB962C8B-B14F-4D97-AF65-F5344CB8AC3E}">
        <p14:creationId xmlns:p14="http://schemas.microsoft.com/office/powerpoint/2010/main" val="83696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5D5EF-98B1-43AB-B51A-60D84CC49D09}"/>
              </a:ext>
            </a:extLst>
          </p:cNvPr>
          <p:cNvSpPr>
            <a:spLocks noGrp="1"/>
          </p:cNvSpPr>
          <p:nvPr>
            <p:ph type="title"/>
          </p:nvPr>
        </p:nvSpPr>
        <p:spPr/>
        <p:txBody>
          <a:bodyPr/>
          <a:lstStyle/>
          <a:p>
            <a:pPr algn="ctr"/>
            <a:r>
              <a:rPr lang="en-US" dirty="0"/>
              <a:t>Wie </a:t>
            </a:r>
            <a:r>
              <a:rPr lang="en-US" dirty="0" err="1"/>
              <a:t>doen</a:t>
            </a:r>
            <a:r>
              <a:rPr lang="en-US" dirty="0"/>
              <a:t> </a:t>
            </a:r>
            <a:r>
              <a:rPr lang="en-US" dirty="0" err="1"/>
              <a:t>er</a:t>
            </a:r>
            <a:r>
              <a:rPr lang="en-US" dirty="0"/>
              <a:t> </a:t>
            </a:r>
            <a:r>
              <a:rPr lang="en-US" dirty="0" err="1"/>
              <a:t>mee</a:t>
            </a:r>
            <a:r>
              <a:rPr lang="en-US" dirty="0"/>
              <a:t> (3)?</a:t>
            </a:r>
            <a:endParaRPr lang="nl-NL" dirty="0"/>
          </a:p>
        </p:txBody>
      </p:sp>
      <p:pic>
        <p:nvPicPr>
          <p:cNvPr id="4" name="Tijdelijke aanduiding voor inhoud 3">
            <a:extLst>
              <a:ext uri="{FF2B5EF4-FFF2-40B4-BE49-F238E27FC236}">
                <a16:creationId xmlns:a16="http://schemas.microsoft.com/office/drawing/2014/main" id="{F5CC62CB-A109-453A-9611-ACB30CB7B8A1}"/>
              </a:ext>
            </a:extLst>
          </p:cNvPr>
          <p:cNvPicPr>
            <a:picLocks noGrp="1" noChangeAspect="1"/>
          </p:cNvPicPr>
          <p:nvPr>
            <p:ph idx="1"/>
          </p:nvPr>
        </p:nvPicPr>
        <p:blipFill>
          <a:blip r:embed="rId2"/>
          <a:stretch>
            <a:fillRect/>
          </a:stretch>
        </p:blipFill>
        <p:spPr>
          <a:xfrm>
            <a:off x="2540976" y="1690688"/>
            <a:ext cx="8018585" cy="4486275"/>
          </a:xfrm>
          <a:prstGeom prst="rect">
            <a:avLst/>
          </a:prstGeom>
        </p:spPr>
      </p:pic>
    </p:spTree>
    <p:extLst>
      <p:ext uri="{BB962C8B-B14F-4D97-AF65-F5344CB8AC3E}">
        <p14:creationId xmlns:p14="http://schemas.microsoft.com/office/powerpoint/2010/main" val="1006338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7BC6C-5D04-43E9-A881-1433439BAA8E}"/>
              </a:ext>
            </a:extLst>
          </p:cNvPr>
          <p:cNvSpPr>
            <a:spLocks noGrp="1"/>
          </p:cNvSpPr>
          <p:nvPr>
            <p:ph type="title"/>
          </p:nvPr>
        </p:nvSpPr>
        <p:spPr/>
        <p:txBody>
          <a:bodyPr/>
          <a:lstStyle/>
          <a:p>
            <a:pPr algn="ctr"/>
            <a:r>
              <a:rPr lang="en-US" dirty="0"/>
              <a:t>Wie </a:t>
            </a:r>
            <a:r>
              <a:rPr lang="en-US" dirty="0" err="1"/>
              <a:t>doen</a:t>
            </a:r>
            <a:r>
              <a:rPr lang="en-US" dirty="0"/>
              <a:t> </a:t>
            </a:r>
            <a:r>
              <a:rPr lang="en-US" dirty="0" err="1"/>
              <a:t>er</a:t>
            </a:r>
            <a:r>
              <a:rPr lang="en-US" dirty="0"/>
              <a:t> </a:t>
            </a:r>
            <a:r>
              <a:rPr lang="en-US" dirty="0" err="1"/>
              <a:t>mee</a:t>
            </a:r>
            <a:r>
              <a:rPr lang="en-US" dirty="0"/>
              <a:t> (4)?</a:t>
            </a:r>
            <a:endParaRPr lang="nl-NL" dirty="0"/>
          </a:p>
        </p:txBody>
      </p:sp>
      <p:pic>
        <p:nvPicPr>
          <p:cNvPr id="4" name="Tijdelijke aanduiding voor inhoud 3">
            <a:extLst>
              <a:ext uri="{FF2B5EF4-FFF2-40B4-BE49-F238E27FC236}">
                <a16:creationId xmlns:a16="http://schemas.microsoft.com/office/drawing/2014/main" id="{0E9ACFDF-129C-43E6-9190-5ED914E9B839}"/>
              </a:ext>
            </a:extLst>
          </p:cNvPr>
          <p:cNvPicPr>
            <a:picLocks noGrp="1" noChangeAspect="1"/>
          </p:cNvPicPr>
          <p:nvPr>
            <p:ph idx="1"/>
          </p:nvPr>
        </p:nvPicPr>
        <p:blipFill>
          <a:blip r:embed="rId2"/>
          <a:stretch>
            <a:fillRect/>
          </a:stretch>
        </p:blipFill>
        <p:spPr>
          <a:xfrm>
            <a:off x="2365131" y="1593701"/>
            <a:ext cx="8405446" cy="4556885"/>
          </a:xfrm>
          <a:prstGeom prst="rect">
            <a:avLst/>
          </a:prstGeom>
        </p:spPr>
      </p:pic>
    </p:spTree>
    <p:extLst>
      <p:ext uri="{BB962C8B-B14F-4D97-AF65-F5344CB8AC3E}">
        <p14:creationId xmlns:p14="http://schemas.microsoft.com/office/powerpoint/2010/main" val="258167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D8265-D3DD-41AC-9AC7-91917024FC54}"/>
              </a:ext>
            </a:extLst>
          </p:cNvPr>
          <p:cNvSpPr>
            <a:spLocks noGrp="1"/>
          </p:cNvSpPr>
          <p:nvPr>
            <p:ph type="title"/>
          </p:nvPr>
        </p:nvSpPr>
        <p:spPr/>
        <p:txBody>
          <a:bodyPr/>
          <a:lstStyle/>
          <a:p>
            <a:pPr algn="ctr"/>
            <a:r>
              <a:rPr lang="en-US" dirty="0" err="1"/>
              <a:t>Beslissing</a:t>
            </a:r>
            <a:r>
              <a:rPr lang="en-US" dirty="0"/>
              <a:t> Hof</a:t>
            </a:r>
            <a:endParaRPr lang="nl-NL" dirty="0"/>
          </a:p>
        </p:txBody>
      </p:sp>
      <p:sp>
        <p:nvSpPr>
          <p:cNvPr id="3" name="Tijdelijke aanduiding voor inhoud 2">
            <a:extLst>
              <a:ext uri="{FF2B5EF4-FFF2-40B4-BE49-F238E27FC236}">
                <a16:creationId xmlns:a16="http://schemas.microsoft.com/office/drawing/2014/main" id="{3DEA9A1F-0E58-49B8-9767-12D48AB185E0}"/>
              </a:ext>
            </a:extLst>
          </p:cNvPr>
          <p:cNvSpPr>
            <a:spLocks noGrp="1"/>
          </p:cNvSpPr>
          <p:nvPr>
            <p:ph idx="1"/>
          </p:nvPr>
        </p:nvSpPr>
        <p:spPr/>
        <p:txBody>
          <a:bodyPr/>
          <a:lstStyle/>
          <a:p>
            <a:r>
              <a:rPr lang="en-US" dirty="0" err="1"/>
              <a:t>Vindplaats</a:t>
            </a:r>
            <a:r>
              <a:rPr lang="en-US" dirty="0"/>
              <a:t>: </a:t>
            </a:r>
            <a:r>
              <a:rPr lang="nl-NL" dirty="0"/>
              <a:t>ECLI:NL:GHDHA:2018:3334 </a:t>
            </a:r>
          </a:p>
          <a:p>
            <a:endParaRPr lang="en-US" dirty="0"/>
          </a:p>
          <a:p>
            <a:r>
              <a:rPr lang="en-US" dirty="0"/>
              <a:t>J</a:t>
            </a:r>
            <a:r>
              <a:rPr lang="nl-NL" dirty="0" err="1"/>
              <a:t>uridisch</a:t>
            </a:r>
            <a:r>
              <a:rPr lang="nl-NL" dirty="0"/>
              <a:t> vrij kort:</a:t>
            </a:r>
          </a:p>
          <a:p>
            <a:pPr marL="0" indent="0">
              <a:buNone/>
            </a:pPr>
            <a:r>
              <a:rPr lang="en-US" dirty="0"/>
              <a:t>	</a:t>
            </a:r>
            <a:r>
              <a:rPr lang="nl-NL" dirty="0"/>
              <a:t>1. Commune delicten: geen verdenking, want wettelijke 	toestemming</a:t>
            </a:r>
          </a:p>
          <a:p>
            <a:pPr marL="0" indent="0">
              <a:buNone/>
            </a:pPr>
            <a:r>
              <a:rPr lang="en-US" dirty="0"/>
              <a:t>	</a:t>
            </a:r>
            <a:r>
              <a:rPr lang="nl-NL" dirty="0"/>
              <a:t>2. Economische delicten: Richtlijn wordt uitsluitend 	geïnterpreteerd in het licht van de economische ordening</a:t>
            </a:r>
          </a:p>
          <a:p>
            <a:pPr marL="0" indent="0">
              <a:buNone/>
            </a:pPr>
            <a:endParaRPr lang="en-US" dirty="0"/>
          </a:p>
          <a:p>
            <a:pPr marL="0" indent="0">
              <a:buNone/>
            </a:pPr>
            <a:r>
              <a:rPr lang="en-US" dirty="0"/>
              <a:t>K</a:t>
            </a:r>
            <a:r>
              <a:rPr lang="nl-NL" dirty="0"/>
              <a:t>lacht wordt verworpen </a:t>
            </a:r>
          </a:p>
        </p:txBody>
      </p:sp>
    </p:spTree>
    <p:extLst>
      <p:ext uri="{BB962C8B-B14F-4D97-AF65-F5344CB8AC3E}">
        <p14:creationId xmlns:p14="http://schemas.microsoft.com/office/powerpoint/2010/main" val="269113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35F95-FEA8-4488-B284-741CEC53655B}"/>
              </a:ext>
            </a:extLst>
          </p:cNvPr>
          <p:cNvSpPr>
            <a:spLocks noGrp="1"/>
          </p:cNvSpPr>
          <p:nvPr>
            <p:ph type="title"/>
          </p:nvPr>
        </p:nvSpPr>
        <p:spPr/>
        <p:txBody>
          <a:bodyPr/>
          <a:lstStyle/>
          <a:p>
            <a:pPr algn="ctr"/>
            <a:r>
              <a:rPr lang="en-US" dirty="0" err="1"/>
              <a:t>Overwegingen</a:t>
            </a:r>
            <a:r>
              <a:rPr lang="en-US" dirty="0"/>
              <a:t> ten </a:t>
            </a:r>
            <a:r>
              <a:rPr lang="en-US" dirty="0" err="1"/>
              <a:t>overvloede</a:t>
            </a:r>
            <a:endParaRPr lang="nl-NL" dirty="0"/>
          </a:p>
        </p:txBody>
      </p:sp>
      <p:sp>
        <p:nvSpPr>
          <p:cNvPr id="3" name="Tijdelijke aanduiding voor inhoud 2">
            <a:extLst>
              <a:ext uri="{FF2B5EF4-FFF2-40B4-BE49-F238E27FC236}">
                <a16:creationId xmlns:a16="http://schemas.microsoft.com/office/drawing/2014/main" id="{F6D1450C-285D-4278-BA43-07D34F1392F6}"/>
              </a:ext>
            </a:extLst>
          </p:cNvPr>
          <p:cNvSpPr>
            <a:spLocks noGrp="1"/>
          </p:cNvSpPr>
          <p:nvPr>
            <p:ph idx="1"/>
          </p:nvPr>
        </p:nvSpPr>
        <p:spPr/>
        <p:txBody>
          <a:bodyPr>
            <a:normAutofit fontScale="85000" lnSpcReduction="20000"/>
          </a:bodyPr>
          <a:lstStyle/>
          <a:p>
            <a:r>
              <a:rPr lang="en-US" dirty="0" err="1"/>
              <a:t>Nieuwe</a:t>
            </a:r>
            <a:r>
              <a:rPr lang="en-US" dirty="0"/>
              <a:t> </a:t>
            </a:r>
            <a:r>
              <a:rPr lang="en-US" dirty="0" err="1"/>
              <a:t>impuls</a:t>
            </a:r>
            <a:r>
              <a:rPr lang="en-US" dirty="0"/>
              <a:t> </a:t>
            </a:r>
            <a:r>
              <a:rPr lang="en-US" dirty="0" err="1"/>
              <a:t>publieke</a:t>
            </a:r>
            <a:r>
              <a:rPr lang="en-US" dirty="0"/>
              <a:t> </a:t>
            </a:r>
            <a:r>
              <a:rPr lang="en-US" dirty="0" err="1"/>
              <a:t>debat</a:t>
            </a:r>
            <a:endParaRPr lang="en-US" dirty="0"/>
          </a:p>
          <a:p>
            <a:r>
              <a:rPr lang="en-US" dirty="0" err="1"/>
              <a:t>Roken</a:t>
            </a:r>
            <a:r>
              <a:rPr lang="en-US" dirty="0"/>
              <a:t> is </a:t>
            </a:r>
            <a:r>
              <a:rPr lang="en-US" dirty="0" err="1"/>
              <a:t>dodelijk</a:t>
            </a:r>
            <a:r>
              <a:rPr lang="en-US" dirty="0"/>
              <a:t> is </a:t>
            </a:r>
            <a:r>
              <a:rPr lang="en-US" dirty="0" err="1"/>
              <a:t>feit</a:t>
            </a:r>
            <a:r>
              <a:rPr lang="en-US" dirty="0"/>
              <a:t> van </a:t>
            </a:r>
            <a:r>
              <a:rPr lang="en-US" dirty="0" err="1"/>
              <a:t>algemene</a:t>
            </a:r>
            <a:r>
              <a:rPr lang="en-US" dirty="0"/>
              <a:t> </a:t>
            </a:r>
            <a:r>
              <a:rPr lang="en-US" dirty="0" err="1"/>
              <a:t>bekendheid</a:t>
            </a:r>
            <a:endParaRPr lang="en-US" dirty="0"/>
          </a:p>
          <a:p>
            <a:r>
              <a:rPr lang="en-US" dirty="0" err="1"/>
              <a:t>Ziet</a:t>
            </a:r>
            <a:r>
              <a:rPr lang="en-US" dirty="0"/>
              <a:t> het </a:t>
            </a:r>
            <a:r>
              <a:rPr lang="en-US" dirty="0" err="1"/>
              <a:t>belang</a:t>
            </a:r>
            <a:r>
              <a:rPr lang="en-US" dirty="0"/>
              <a:t> van </a:t>
            </a:r>
            <a:r>
              <a:rPr lang="en-US" dirty="0" err="1"/>
              <a:t>roken</a:t>
            </a:r>
            <a:r>
              <a:rPr lang="en-US" dirty="0"/>
              <a:t> </a:t>
            </a:r>
            <a:r>
              <a:rPr lang="en-US" dirty="0" err="1"/>
              <a:t>uitbannen</a:t>
            </a:r>
            <a:r>
              <a:rPr lang="en-US" dirty="0"/>
              <a:t> en </a:t>
            </a:r>
            <a:r>
              <a:rPr lang="en-US" dirty="0" err="1"/>
              <a:t>rookvrije</a:t>
            </a:r>
            <a:r>
              <a:rPr lang="en-US" dirty="0"/>
              <a:t> </a:t>
            </a:r>
            <a:r>
              <a:rPr lang="en-US" dirty="0" err="1"/>
              <a:t>generatie</a:t>
            </a:r>
            <a:r>
              <a:rPr lang="en-US" dirty="0"/>
              <a:t>,</a:t>
            </a:r>
          </a:p>
          <a:p>
            <a:endParaRPr lang="en-US" dirty="0"/>
          </a:p>
          <a:p>
            <a:pPr marL="0" indent="0">
              <a:buNone/>
            </a:pPr>
            <a:r>
              <a:rPr lang="en-US" dirty="0"/>
              <a:t>Maar </a:t>
            </a:r>
            <a:r>
              <a:rPr lang="nl-NL" dirty="0"/>
              <a:t>hoe groot de maatschappelijke en algemene gezondheidsbelangen in deze zaak ook zijn, het Hof kan niet anders dan de klacht op juridische gronden beoordelen.</a:t>
            </a:r>
          </a:p>
          <a:p>
            <a:pPr marL="0" indent="0">
              <a:buNone/>
            </a:pPr>
            <a:r>
              <a:rPr lang="nl-NL" dirty="0"/>
              <a:t>Klagers hebben ervoor gekozen om een maatschappelijk probleem betreffende de volksgezondheid in een strafrechtelijk kader te brengen. Het hof is met het Openbaar Ministerie van oordeel dat het strafrecht in deze geen oplossing kan bieden. Over ingrijpende maatregelen, zoals een verbod op de productie en verkoop van tabak, die conform de richtlijnen is geproduceerd, kan alleen door de wetgever - na afweging van alle belangen - worden beslist.</a:t>
            </a:r>
          </a:p>
        </p:txBody>
      </p:sp>
    </p:spTree>
    <p:extLst>
      <p:ext uri="{BB962C8B-B14F-4D97-AF65-F5344CB8AC3E}">
        <p14:creationId xmlns:p14="http://schemas.microsoft.com/office/powerpoint/2010/main" val="183283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1F356-A3FD-4761-B132-D36D3C002097}"/>
              </a:ext>
            </a:extLst>
          </p:cNvPr>
          <p:cNvSpPr>
            <a:spLocks noGrp="1"/>
          </p:cNvSpPr>
          <p:nvPr>
            <p:ph type="title"/>
          </p:nvPr>
        </p:nvSpPr>
        <p:spPr/>
        <p:txBody>
          <a:bodyPr/>
          <a:lstStyle/>
          <a:p>
            <a:pPr algn="ctr"/>
            <a:r>
              <a:rPr lang="en-US" dirty="0"/>
              <a:t>Strafrecht het </a:t>
            </a:r>
            <a:r>
              <a:rPr lang="en-US" dirty="0" err="1"/>
              <a:t>juiste</a:t>
            </a:r>
            <a:r>
              <a:rPr lang="en-US" dirty="0"/>
              <a:t> </a:t>
            </a:r>
            <a:r>
              <a:rPr lang="en-US" dirty="0" err="1"/>
              <a:t>middel</a:t>
            </a:r>
            <a:r>
              <a:rPr lang="en-US" dirty="0"/>
              <a:t>?</a:t>
            </a:r>
            <a:endParaRPr lang="nl-NL" dirty="0"/>
          </a:p>
        </p:txBody>
      </p:sp>
      <p:sp>
        <p:nvSpPr>
          <p:cNvPr id="3" name="Tijdelijke aanduiding voor inhoud 2">
            <a:extLst>
              <a:ext uri="{FF2B5EF4-FFF2-40B4-BE49-F238E27FC236}">
                <a16:creationId xmlns:a16="http://schemas.microsoft.com/office/drawing/2014/main" id="{017E1071-80C5-4842-84AD-AA3FFE9B50BC}"/>
              </a:ext>
            </a:extLst>
          </p:cNvPr>
          <p:cNvSpPr>
            <a:spLocks noGrp="1"/>
          </p:cNvSpPr>
          <p:nvPr>
            <p:ph idx="1"/>
          </p:nvPr>
        </p:nvSpPr>
        <p:spPr>
          <a:xfrm>
            <a:off x="788377" y="1623402"/>
            <a:ext cx="10515600" cy="4351338"/>
          </a:xfrm>
        </p:spPr>
        <p:txBody>
          <a:bodyPr>
            <a:normAutofit lnSpcReduction="10000"/>
          </a:bodyPr>
          <a:lstStyle/>
          <a:p>
            <a:r>
              <a:rPr lang="en-US" dirty="0" err="1"/>
              <a:t>Juridische</a:t>
            </a:r>
            <a:r>
              <a:rPr lang="en-US" dirty="0"/>
              <a:t> </a:t>
            </a:r>
            <a:r>
              <a:rPr lang="en-US" dirty="0" err="1"/>
              <a:t>kans</a:t>
            </a:r>
            <a:r>
              <a:rPr lang="en-US" dirty="0"/>
              <a:t> van </a:t>
            </a:r>
            <a:r>
              <a:rPr lang="en-US" dirty="0" err="1"/>
              <a:t>slagen</a:t>
            </a:r>
            <a:r>
              <a:rPr lang="en-US" dirty="0"/>
              <a:t> = </a:t>
            </a:r>
            <a:r>
              <a:rPr lang="en-US" dirty="0" err="1"/>
              <a:t>klein</a:t>
            </a:r>
            <a:r>
              <a:rPr lang="en-US" dirty="0"/>
              <a:t>. </a:t>
            </a:r>
          </a:p>
          <a:p>
            <a:pPr marL="0" indent="0">
              <a:buNone/>
            </a:pPr>
            <a:endParaRPr lang="en-US" dirty="0"/>
          </a:p>
          <a:p>
            <a:r>
              <a:rPr lang="en-US" dirty="0" err="1"/>
              <a:t>Andere</a:t>
            </a:r>
            <a:r>
              <a:rPr lang="en-US" dirty="0"/>
              <a:t> </a:t>
            </a:r>
            <a:r>
              <a:rPr lang="en-US" dirty="0" err="1"/>
              <a:t>belangen</a:t>
            </a:r>
            <a:endParaRPr lang="en-US" dirty="0"/>
          </a:p>
          <a:p>
            <a:pPr marL="0" indent="0">
              <a:buNone/>
            </a:pPr>
            <a:r>
              <a:rPr lang="en-US" dirty="0"/>
              <a:t>	- </a:t>
            </a:r>
            <a:r>
              <a:rPr lang="en-US" dirty="0" err="1"/>
              <a:t>Bewustzijn</a:t>
            </a:r>
            <a:r>
              <a:rPr lang="en-US" dirty="0"/>
              <a:t> </a:t>
            </a:r>
            <a:r>
              <a:rPr lang="en-US" dirty="0" err="1"/>
              <a:t>vergroten</a:t>
            </a:r>
            <a:endParaRPr lang="en-US" dirty="0"/>
          </a:p>
          <a:p>
            <a:pPr marL="0" indent="0">
              <a:buNone/>
            </a:pPr>
            <a:r>
              <a:rPr lang="en-US" dirty="0"/>
              <a:t>	- </a:t>
            </a:r>
            <a:r>
              <a:rPr lang="en-US" dirty="0" err="1"/>
              <a:t>Draagvlak</a:t>
            </a:r>
            <a:r>
              <a:rPr lang="en-US" dirty="0"/>
              <a:t> </a:t>
            </a:r>
            <a:r>
              <a:rPr lang="en-US" dirty="0" err="1"/>
              <a:t>vergroten</a:t>
            </a:r>
            <a:r>
              <a:rPr lang="en-US" dirty="0"/>
              <a:t> en </a:t>
            </a:r>
            <a:r>
              <a:rPr lang="en-US" dirty="0" err="1"/>
              <a:t>tonen</a:t>
            </a:r>
            <a:endParaRPr lang="en-US" dirty="0"/>
          </a:p>
          <a:p>
            <a:pPr marL="0" indent="0">
              <a:buNone/>
            </a:pPr>
            <a:r>
              <a:rPr lang="en-US" dirty="0"/>
              <a:t>	- </a:t>
            </a:r>
            <a:r>
              <a:rPr lang="en-US" dirty="0" err="1"/>
              <a:t>Discussie</a:t>
            </a:r>
            <a:r>
              <a:rPr lang="en-US" dirty="0"/>
              <a:t> </a:t>
            </a:r>
            <a:r>
              <a:rPr lang="en-US" dirty="0" err="1"/>
              <a:t>aanjagen</a:t>
            </a:r>
            <a:endParaRPr lang="en-US" dirty="0"/>
          </a:p>
          <a:p>
            <a:pPr marL="0" indent="0">
              <a:buNone/>
            </a:pPr>
            <a:r>
              <a:rPr lang="en-US" dirty="0"/>
              <a:t>	- </a:t>
            </a:r>
            <a:r>
              <a:rPr lang="en-US" dirty="0" err="1"/>
              <a:t>Regelgeving</a:t>
            </a:r>
            <a:r>
              <a:rPr lang="en-US" dirty="0"/>
              <a:t> en </a:t>
            </a:r>
            <a:r>
              <a:rPr lang="en-US" dirty="0" err="1"/>
              <a:t>beleid</a:t>
            </a:r>
            <a:r>
              <a:rPr lang="en-US" dirty="0"/>
              <a:t> </a:t>
            </a:r>
            <a:r>
              <a:rPr lang="en-US" dirty="0" err="1"/>
              <a:t>beïnvloeden</a:t>
            </a:r>
            <a:endParaRPr lang="en-US" dirty="0"/>
          </a:p>
          <a:p>
            <a:pPr marL="0" indent="0">
              <a:buNone/>
            </a:pPr>
            <a:endParaRPr lang="en-US" dirty="0"/>
          </a:p>
          <a:p>
            <a:pPr marL="0" indent="0">
              <a:buNone/>
            </a:pPr>
            <a:r>
              <a:rPr lang="en-US" dirty="0"/>
              <a:t>Mag </a:t>
            </a:r>
            <a:r>
              <a:rPr lang="en-US" dirty="0" err="1"/>
              <a:t>een</a:t>
            </a:r>
            <a:r>
              <a:rPr lang="en-US" dirty="0"/>
              <a:t> </a:t>
            </a:r>
            <a:r>
              <a:rPr lang="en-US" dirty="0" err="1"/>
              <a:t>advocaat</a:t>
            </a:r>
            <a:r>
              <a:rPr lang="en-US" dirty="0"/>
              <a:t> </a:t>
            </a:r>
            <a:r>
              <a:rPr lang="en-US" dirty="0" err="1"/>
              <a:t>daaraan</a:t>
            </a:r>
            <a:r>
              <a:rPr lang="en-US" dirty="0"/>
              <a:t> </a:t>
            </a:r>
            <a:r>
              <a:rPr lang="en-US" dirty="0" err="1"/>
              <a:t>meewerken</a:t>
            </a:r>
            <a:r>
              <a:rPr lang="en-US" dirty="0"/>
              <a:t>?</a:t>
            </a:r>
          </a:p>
          <a:p>
            <a:endParaRPr lang="en-US" dirty="0"/>
          </a:p>
        </p:txBody>
      </p:sp>
    </p:spTree>
    <p:extLst>
      <p:ext uri="{BB962C8B-B14F-4D97-AF65-F5344CB8AC3E}">
        <p14:creationId xmlns:p14="http://schemas.microsoft.com/office/powerpoint/2010/main" val="3480959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CD73A-0B57-4D28-9CC6-63BE9132389A}"/>
              </a:ext>
            </a:extLst>
          </p:cNvPr>
          <p:cNvSpPr>
            <a:spLocks noGrp="1"/>
          </p:cNvSpPr>
          <p:nvPr>
            <p:ph type="title"/>
          </p:nvPr>
        </p:nvSpPr>
        <p:spPr>
          <a:xfrm>
            <a:off x="838200" y="233240"/>
            <a:ext cx="10515600" cy="1325563"/>
          </a:xfrm>
        </p:spPr>
        <p:txBody>
          <a:bodyPr/>
          <a:lstStyle/>
          <a:p>
            <a:pPr algn="ctr"/>
            <a:r>
              <a:rPr lang="en-US" dirty="0"/>
              <a:t>Wat </a:t>
            </a:r>
            <a:r>
              <a:rPr lang="en-US" dirty="0" err="1"/>
              <a:t>hebben</a:t>
            </a:r>
            <a:r>
              <a:rPr lang="en-US" dirty="0"/>
              <a:t> we </a:t>
            </a:r>
            <a:r>
              <a:rPr lang="en-US" dirty="0" err="1"/>
              <a:t>bereikt</a:t>
            </a:r>
            <a:r>
              <a:rPr lang="en-US" dirty="0"/>
              <a:t> of </a:t>
            </a:r>
            <a:r>
              <a:rPr lang="en-US" dirty="0" err="1"/>
              <a:t>bevorderd</a:t>
            </a:r>
            <a:r>
              <a:rPr lang="en-US" dirty="0"/>
              <a:t>?</a:t>
            </a:r>
            <a:endParaRPr lang="nl-NL" dirty="0"/>
          </a:p>
        </p:txBody>
      </p:sp>
      <p:sp>
        <p:nvSpPr>
          <p:cNvPr id="3" name="Tijdelijke aanduiding voor inhoud 2">
            <a:extLst>
              <a:ext uri="{FF2B5EF4-FFF2-40B4-BE49-F238E27FC236}">
                <a16:creationId xmlns:a16="http://schemas.microsoft.com/office/drawing/2014/main" id="{2AC57695-C14F-47B3-B13F-08B63E455E61}"/>
              </a:ext>
            </a:extLst>
          </p:cNvPr>
          <p:cNvSpPr>
            <a:spLocks noGrp="1"/>
          </p:cNvSpPr>
          <p:nvPr>
            <p:ph idx="1"/>
          </p:nvPr>
        </p:nvSpPr>
        <p:spPr>
          <a:xfrm>
            <a:off x="838200" y="1825625"/>
            <a:ext cx="5360377" cy="4351338"/>
          </a:xfrm>
        </p:spPr>
        <p:txBody>
          <a:bodyPr>
            <a:normAutofit fontScale="92500" lnSpcReduction="10000"/>
          </a:bodyPr>
          <a:lstStyle/>
          <a:p>
            <a:r>
              <a:rPr lang="en-US" dirty="0" err="1"/>
              <a:t>Maatschappelijke</a:t>
            </a:r>
            <a:r>
              <a:rPr lang="en-US" dirty="0"/>
              <a:t> </a:t>
            </a:r>
            <a:r>
              <a:rPr lang="en-US" dirty="0" err="1"/>
              <a:t>bewustwording</a:t>
            </a:r>
            <a:endParaRPr lang="en-US" dirty="0"/>
          </a:p>
          <a:p>
            <a:r>
              <a:rPr lang="en-US" dirty="0" err="1"/>
              <a:t>Verdere</a:t>
            </a:r>
            <a:r>
              <a:rPr lang="en-US" dirty="0"/>
              <a:t> ‘</a:t>
            </a:r>
            <a:r>
              <a:rPr lang="en-US" dirty="0" err="1"/>
              <a:t>decoolisering</a:t>
            </a:r>
            <a:r>
              <a:rPr lang="en-US" dirty="0"/>
              <a:t>’ van </a:t>
            </a:r>
            <a:r>
              <a:rPr lang="en-US" dirty="0" err="1"/>
              <a:t>roken</a:t>
            </a:r>
            <a:endParaRPr lang="en-US" dirty="0"/>
          </a:p>
          <a:p>
            <a:r>
              <a:rPr lang="en-US" dirty="0" err="1"/>
              <a:t>Bewustwording</a:t>
            </a:r>
            <a:r>
              <a:rPr lang="en-US" dirty="0"/>
              <a:t> </a:t>
            </a:r>
            <a:r>
              <a:rPr lang="en-US" dirty="0" err="1"/>
              <a:t>bij</a:t>
            </a:r>
            <a:r>
              <a:rPr lang="en-US" dirty="0"/>
              <a:t> </a:t>
            </a:r>
            <a:r>
              <a:rPr lang="en-US" dirty="0" err="1"/>
              <a:t>overheid</a:t>
            </a:r>
            <a:endParaRPr lang="en-US" dirty="0"/>
          </a:p>
          <a:p>
            <a:r>
              <a:rPr lang="en-US" dirty="0"/>
              <a:t>RIVM </a:t>
            </a:r>
            <a:r>
              <a:rPr lang="en-US" dirty="0" err="1"/>
              <a:t>schiet</a:t>
            </a:r>
            <a:r>
              <a:rPr lang="en-US" dirty="0"/>
              <a:t> in gang</a:t>
            </a:r>
          </a:p>
          <a:p>
            <a:r>
              <a:rPr lang="en-US" dirty="0" err="1"/>
              <a:t>Banken</a:t>
            </a:r>
            <a:r>
              <a:rPr lang="en-US" dirty="0"/>
              <a:t> </a:t>
            </a:r>
            <a:r>
              <a:rPr lang="en-US" dirty="0" err="1"/>
              <a:t>trekken</a:t>
            </a:r>
            <a:r>
              <a:rPr lang="en-US" dirty="0"/>
              <a:t> </a:t>
            </a:r>
            <a:r>
              <a:rPr lang="en-US" dirty="0" err="1"/>
              <a:t>zich</a:t>
            </a:r>
            <a:r>
              <a:rPr lang="en-US" dirty="0"/>
              <a:t> </a:t>
            </a:r>
            <a:r>
              <a:rPr lang="en-US" dirty="0" err="1"/>
              <a:t>terug</a:t>
            </a:r>
            <a:endParaRPr lang="en-US" dirty="0"/>
          </a:p>
          <a:p>
            <a:r>
              <a:rPr lang="en-US" dirty="0"/>
              <a:t>Lidl </a:t>
            </a:r>
            <a:r>
              <a:rPr lang="en-US" dirty="0" err="1"/>
              <a:t>stopt</a:t>
            </a:r>
            <a:r>
              <a:rPr lang="en-US" dirty="0"/>
              <a:t> Tabak</a:t>
            </a:r>
          </a:p>
          <a:p>
            <a:r>
              <a:rPr lang="en-US" dirty="0"/>
              <a:t>RIVM en NVWA </a:t>
            </a:r>
            <a:r>
              <a:rPr lang="en-US" dirty="0" err="1"/>
              <a:t>verlaten</a:t>
            </a:r>
            <a:r>
              <a:rPr lang="en-US" dirty="0"/>
              <a:t> de NEN-</a:t>
            </a:r>
            <a:r>
              <a:rPr lang="en-US" dirty="0" err="1"/>
              <a:t>commissie</a:t>
            </a:r>
            <a:endParaRPr lang="en-US" dirty="0"/>
          </a:p>
          <a:p>
            <a:r>
              <a:rPr lang="en-US" dirty="0" err="1"/>
              <a:t>Staatssecretaris</a:t>
            </a:r>
            <a:r>
              <a:rPr lang="en-US" dirty="0"/>
              <a:t> </a:t>
            </a:r>
            <a:r>
              <a:rPr lang="en-US" dirty="0" err="1"/>
              <a:t>maant</a:t>
            </a:r>
            <a:r>
              <a:rPr lang="en-US" dirty="0"/>
              <a:t> Europa</a:t>
            </a:r>
          </a:p>
          <a:p>
            <a:r>
              <a:rPr lang="en-US" dirty="0" err="1"/>
              <a:t>Gerechtshof</a:t>
            </a:r>
            <a:r>
              <a:rPr lang="en-US" dirty="0"/>
              <a:t> </a:t>
            </a:r>
            <a:r>
              <a:rPr lang="en-US" dirty="0" err="1"/>
              <a:t>maant</a:t>
            </a:r>
            <a:r>
              <a:rPr lang="en-US" dirty="0"/>
              <a:t> de </a:t>
            </a:r>
            <a:r>
              <a:rPr lang="en-US" dirty="0" err="1"/>
              <a:t>overheid</a:t>
            </a:r>
            <a:endParaRPr lang="en-US" dirty="0"/>
          </a:p>
          <a:p>
            <a:endParaRPr lang="nl-NL" dirty="0"/>
          </a:p>
        </p:txBody>
      </p:sp>
      <p:pic>
        <p:nvPicPr>
          <p:cNvPr id="4" name="Afbeelding 3">
            <a:extLst>
              <a:ext uri="{FF2B5EF4-FFF2-40B4-BE49-F238E27FC236}">
                <a16:creationId xmlns:a16="http://schemas.microsoft.com/office/drawing/2014/main" id="{6BD31B35-C7E5-4CEE-9ADB-56DAA9AE98F5}"/>
              </a:ext>
            </a:extLst>
          </p:cNvPr>
          <p:cNvPicPr>
            <a:picLocks noChangeAspect="1"/>
          </p:cNvPicPr>
          <p:nvPr/>
        </p:nvPicPr>
        <p:blipFill>
          <a:blip r:embed="rId2"/>
          <a:stretch>
            <a:fillRect/>
          </a:stretch>
        </p:blipFill>
        <p:spPr>
          <a:xfrm>
            <a:off x="7737310" y="1825625"/>
            <a:ext cx="3177815" cy="4099915"/>
          </a:xfrm>
          <a:prstGeom prst="rect">
            <a:avLst/>
          </a:prstGeom>
        </p:spPr>
      </p:pic>
    </p:spTree>
    <p:extLst>
      <p:ext uri="{BB962C8B-B14F-4D97-AF65-F5344CB8AC3E}">
        <p14:creationId xmlns:p14="http://schemas.microsoft.com/office/powerpoint/2010/main" val="301761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36561-884A-4DE2-B1E4-D17E1AD5DF31}"/>
              </a:ext>
            </a:extLst>
          </p:cNvPr>
          <p:cNvSpPr>
            <a:spLocks noGrp="1"/>
          </p:cNvSpPr>
          <p:nvPr>
            <p:ph type="title"/>
          </p:nvPr>
        </p:nvSpPr>
        <p:spPr/>
        <p:txBody>
          <a:bodyPr/>
          <a:lstStyle/>
          <a:p>
            <a:pPr algn="ctr"/>
            <a:r>
              <a:rPr lang="en-US" dirty="0"/>
              <a:t>Wat Nu?</a:t>
            </a:r>
            <a:endParaRPr lang="nl-NL" dirty="0"/>
          </a:p>
        </p:txBody>
      </p:sp>
      <p:sp>
        <p:nvSpPr>
          <p:cNvPr id="3" name="Tijdelijke aanduiding voor inhoud 2">
            <a:extLst>
              <a:ext uri="{FF2B5EF4-FFF2-40B4-BE49-F238E27FC236}">
                <a16:creationId xmlns:a16="http://schemas.microsoft.com/office/drawing/2014/main" id="{32B2D7C6-62B8-46DB-98B7-94ADC171302F}"/>
              </a:ext>
            </a:extLst>
          </p:cNvPr>
          <p:cNvSpPr>
            <a:spLocks noGrp="1"/>
          </p:cNvSpPr>
          <p:nvPr>
            <p:ph idx="1"/>
          </p:nvPr>
        </p:nvSpPr>
        <p:spPr/>
        <p:txBody>
          <a:bodyPr/>
          <a:lstStyle/>
          <a:p>
            <a:pPr marL="0" indent="0">
              <a:buNone/>
            </a:pPr>
            <a:r>
              <a:rPr lang="en-US" dirty="0" err="1"/>
              <a:t>Preadvies</a:t>
            </a:r>
            <a:r>
              <a:rPr lang="en-US" dirty="0"/>
              <a:t> (</a:t>
            </a:r>
            <a:r>
              <a:rPr lang="en-US" dirty="0" err="1"/>
              <a:t>Gispen</a:t>
            </a:r>
            <a:r>
              <a:rPr lang="en-US" dirty="0"/>
              <a:t>):	Het is </a:t>
            </a:r>
            <a:r>
              <a:rPr lang="en-US" dirty="0" err="1"/>
              <a:t>belangrijk</a:t>
            </a:r>
            <a:r>
              <a:rPr lang="en-US" dirty="0"/>
              <a:t> </a:t>
            </a:r>
            <a:r>
              <a:rPr lang="en-US" dirty="0" err="1"/>
              <a:t>dat</a:t>
            </a:r>
            <a:r>
              <a:rPr lang="en-US" dirty="0"/>
              <a:t> de </a:t>
            </a:r>
            <a:r>
              <a:rPr lang="en-US" dirty="0" err="1"/>
              <a:t>Rijksoverheid</a:t>
            </a:r>
            <a:r>
              <a:rPr lang="en-US" dirty="0"/>
              <a:t> </a:t>
            </a:r>
            <a:r>
              <a:rPr lang="en-US" dirty="0" err="1"/>
              <a:t>een</a:t>
            </a:r>
            <a:r>
              <a:rPr lang="en-US" dirty="0"/>
              <a:t> 					</a:t>
            </a:r>
            <a:r>
              <a:rPr lang="en-US" dirty="0" err="1"/>
              <a:t>leidende</a:t>
            </a:r>
            <a:r>
              <a:rPr lang="en-US" dirty="0"/>
              <a:t> </a:t>
            </a:r>
            <a:r>
              <a:rPr lang="en-US" dirty="0" err="1"/>
              <a:t>rol</a:t>
            </a:r>
            <a:r>
              <a:rPr lang="en-US" dirty="0"/>
              <a:t> </a:t>
            </a:r>
            <a:r>
              <a:rPr lang="en-US" dirty="0" err="1"/>
              <a:t>neemt</a:t>
            </a:r>
            <a:r>
              <a:rPr lang="en-US" dirty="0"/>
              <a:t>.</a:t>
            </a:r>
          </a:p>
          <a:p>
            <a:pPr marL="0" indent="0">
              <a:buNone/>
            </a:pPr>
            <a:endParaRPr lang="en-US" dirty="0"/>
          </a:p>
          <a:p>
            <a:pPr marL="0" indent="0">
              <a:buNone/>
            </a:pPr>
            <a:r>
              <a:rPr lang="en-US" dirty="0"/>
              <a:t>Hoe dan?:			</a:t>
            </a:r>
            <a:r>
              <a:rPr lang="en-US" dirty="0" err="1"/>
              <a:t>Preventieakkoord</a:t>
            </a:r>
            <a:endParaRPr lang="en-US" dirty="0"/>
          </a:p>
          <a:p>
            <a:pPr marL="0" indent="0">
              <a:buNone/>
            </a:pPr>
            <a:r>
              <a:rPr lang="en-US" dirty="0"/>
              <a:t>				+</a:t>
            </a:r>
          </a:p>
          <a:p>
            <a:pPr marL="0" indent="0">
              <a:buNone/>
            </a:pPr>
            <a:r>
              <a:rPr lang="en-US" dirty="0"/>
              <a:t>				Europa (</a:t>
            </a:r>
            <a:r>
              <a:rPr lang="en-US" dirty="0" err="1"/>
              <a:t>Evaluatie</a:t>
            </a:r>
            <a:r>
              <a:rPr lang="en-US" dirty="0"/>
              <a:t> ISO in 2021 + </a:t>
            </a:r>
            <a:r>
              <a:rPr lang="en-US" dirty="0" err="1"/>
              <a:t>doordringen</a:t>
            </a:r>
            <a:r>
              <a:rPr lang="en-US" dirty="0"/>
              <a:t> 				van </a:t>
            </a:r>
            <a:r>
              <a:rPr lang="en-US" dirty="0" err="1"/>
              <a:t>criminele</a:t>
            </a:r>
            <a:r>
              <a:rPr lang="en-US" dirty="0"/>
              <a:t> </a:t>
            </a:r>
            <a:r>
              <a:rPr lang="en-US" dirty="0" err="1"/>
              <a:t>karakter</a:t>
            </a:r>
            <a:r>
              <a:rPr lang="en-US" dirty="0"/>
              <a:t>)</a:t>
            </a:r>
          </a:p>
          <a:p>
            <a:pPr marL="0" indent="0">
              <a:buNone/>
            </a:pPr>
            <a:r>
              <a:rPr lang="en-US" dirty="0"/>
              <a:t>				+</a:t>
            </a:r>
          </a:p>
          <a:p>
            <a:pPr marL="0" indent="0">
              <a:buNone/>
            </a:pPr>
            <a:r>
              <a:rPr lang="en-US" dirty="0"/>
              <a:t>				</a:t>
            </a:r>
            <a:r>
              <a:rPr lang="en-US" dirty="0" err="1"/>
              <a:t>Nationaal</a:t>
            </a:r>
            <a:r>
              <a:rPr lang="en-US" dirty="0"/>
              <a:t> </a:t>
            </a:r>
            <a:r>
              <a:rPr lang="en-US" dirty="0" err="1"/>
              <a:t>handhaven</a:t>
            </a:r>
            <a:endParaRPr lang="nl-NL" dirty="0"/>
          </a:p>
        </p:txBody>
      </p:sp>
    </p:spTree>
    <p:extLst>
      <p:ext uri="{BB962C8B-B14F-4D97-AF65-F5344CB8AC3E}">
        <p14:creationId xmlns:p14="http://schemas.microsoft.com/office/powerpoint/2010/main" val="8109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32090-BBC5-4B8B-98B0-DDD2806A014F}"/>
              </a:ext>
            </a:extLst>
          </p:cNvPr>
          <p:cNvSpPr>
            <a:spLocks noGrp="1"/>
          </p:cNvSpPr>
          <p:nvPr>
            <p:ph type="title"/>
          </p:nvPr>
        </p:nvSpPr>
        <p:spPr/>
        <p:txBody>
          <a:bodyPr/>
          <a:lstStyle/>
          <a:p>
            <a:pPr algn="ctr"/>
            <a:r>
              <a:rPr lang="en-US" dirty="0" err="1"/>
              <a:t>Omdat</a:t>
            </a:r>
            <a:r>
              <a:rPr lang="en-US" dirty="0"/>
              <a:t> </a:t>
            </a:r>
            <a:r>
              <a:rPr lang="en-US" dirty="0" err="1"/>
              <a:t>roken</a:t>
            </a:r>
            <a:r>
              <a:rPr lang="en-US" dirty="0"/>
              <a:t> </a:t>
            </a:r>
            <a:r>
              <a:rPr lang="en-US" dirty="0" err="1"/>
              <a:t>leidt</a:t>
            </a:r>
            <a:r>
              <a:rPr lang="en-US" dirty="0"/>
              <a:t> tot </a:t>
            </a:r>
            <a:r>
              <a:rPr lang="en-US" dirty="0" err="1"/>
              <a:t>ziekte</a:t>
            </a:r>
            <a:r>
              <a:rPr lang="en-US" dirty="0"/>
              <a:t> en </a:t>
            </a:r>
            <a:r>
              <a:rPr lang="en-US" dirty="0" err="1"/>
              <a:t>dood</a:t>
            </a:r>
            <a:endParaRPr lang="nl-NL" dirty="0"/>
          </a:p>
        </p:txBody>
      </p:sp>
      <p:pic>
        <p:nvPicPr>
          <p:cNvPr id="4" name="Tijdelijke aanduiding voor inhoud 3">
            <a:extLst>
              <a:ext uri="{FF2B5EF4-FFF2-40B4-BE49-F238E27FC236}">
                <a16:creationId xmlns:a16="http://schemas.microsoft.com/office/drawing/2014/main" id="{923D99CA-C940-40DB-AC74-8FE71517EFEB}"/>
              </a:ext>
            </a:extLst>
          </p:cNvPr>
          <p:cNvPicPr>
            <a:picLocks noGrp="1" noChangeAspect="1"/>
          </p:cNvPicPr>
          <p:nvPr>
            <p:ph idx="1"/>
          </p:nvPr>
        </p:nvPicPr>
        <p:blipFill>
          <a:blip r:embed="rId2"/>
          <a:stretch>
            <a:fillRect/>
          </a:stretch>
        </p:blipFill>
        <p:spPr>
          <a:xfrm>
            <a:off x="3418523" y="1573822"/>
            <a:ext cx="5563552" cy="4903177"/>
          </a:xfrm>
          <a:prstGeom prst="rect">
            <a:avLst/>
          </a:prstGeom>
        </p:spPr>
      </p:pic>
    </p:spTree>
    <p:extLst>
      <p:ext uri="{BB962C8B-B14F-4D97-AF65-F5344CB8AC3E}">
        <p14:creationId xmlns:p14="http://schemas.microsoft.com/office/powerpoint/2010/main" val="339774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62866-FE24-4E8D-8860-979CFF6EDC6F}"/>
              </a:ext>
            </a:extLst>
          </p:cNvPr>
          <p:cNvSpPr>
            <a:spLocks noGrp="1"/>
          </p:cNvSpPr>
          <p:nvPr>
            <p:ph type="title"/>
          </p:nvPr>
        </p:nvSpPr>
        <p:spPr/>
        <p:txBody>
          <a:bodyPr/>
          <a:lstStyle/>
          <a:p>
            <a:pPr algn="ctr"/>
            <a:r>
              <a:rPr lang="en-US" dirty="0"/>
              <a:t>En </a:t>
            </a:r>
            <a:r>
              <a:rPr lang="en-US" dirty="0" err="1"/>
              <a:t>niet</a:t>
            </a:r>
            <a:r>
              <a:rPr lang="en-US" dirty="0"/>
              <a:t> </a:t>
            </a:r>
            <a:r>
              <a:rPr lang="en-US" dirty="0" err="1"/>
              <a:t>alleen</a:t>
            </a:r>
            <a:r>
              <a:rPr lang="en-US" dirty="0"/>
              <a:t> </a:t>
            </a:r>
            <a:r>
              <a:rPr lang="en-US" dirty="0" err="1"/>
              <a:t>bij</a:t>
            </a:r>
            <a:r>
              <a:rPr lang="en-US" dirty="0"/>
              <a:t> de </a:t>
            </a:r>
            <a:r>
              <a:rPr lang="en-US" dirty="0" err="1"/>
              <a:t>roker</a:t>
            </a:r>
            <a:endParaRPr lang="nl-NL" dirty="0"/>
          </a:p>
        </p:txBody>
      </p:sp>
      <p:pic>
        <p:nvPicPr>
          <p:cNvPr id="4" name="Tijdelijke aanduiding voor inhoud 3">
            <a:extLst>
              <a:ext uri="{FF2B5EF4-FFF2-40B4-BE49-F238E27FC236}">
                <a16:creationId xmlns:a16="http://schemas.microsoft.com/office/drawing/2014/main" id="{739AA19D-D0DA-4EB5-A02D-0419F8A0D522}"/>
              </a:ext>
            </a:extLst>
          </p:cNvPr>
          <p:cNvPicPr>
            <a:picLocks noGrp="1" noChangeAspect="1"/>
          </p:cNvPicPr>
          <p:nvPr>
            <p:ph idx="1"/>
          </p:nvPr>
        </p:nvPicPr>
        <p:blipFill>
          <a:blip r:embed="rId2"/>
          <a:stretch>
            <a:fillRect/>
          </a:stretch>
        </p:blipFill>
        <p:spPr>
          <a:xfrm>
            <a:off x="3341582" y="1538654"/>
            <a:ext cx="5726218" cy="4919295"/>
          </a:xfrm>
          <a:prstGeom prst="rect">
            <a:avLst/>
          </a:prstGeom>
        </p:spPr>
      </p:pic>
    </p:spTree>
    <p:extLst>
      <p:ext uri="{BB962C8B-B14F-4D97-AF65-F5344CB8AC3E}">
        <p14:creationId xmlns:p14="http://schemas.microsoft.com/office/powerpoint/2010/main" val="127462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87D10-331A-4AE4-9FFA-C5B63B85006E}"/>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BFC61B14-BD03-4554-8DCA-851B1B08690F}"/>
              </a:ext>
            </a:extLst>
          </p:cNvPr>
          <p:cNvPicPr>
            <a:picLocks noGrp="1" noChangeAspect="1"/>
          </p:cNvPicPr>
          <p:nvPr>
            <p:ph idx="1"/>
          </p:nvPr>
        </p:nvPicPr>
        <p:blipFill>
          <a:blip r:embed="rId2"/>
          <a:stretch>
            <a:fillRect/>
          </a:stretch>
        </p:blipFill>
        <p:spPr>
          <a:xfrm>
            <a:off x="1647825" y="895350"/>
            <a:ext cx="8267700" cy="5239729"/>
          </a:xfrm>
          <a:prstGeom prst="rect">
            <a:avLst/>
          </a:prstGeom>
        </p:spPr>
      </p:pic>
    </p:spTree>
    <p:extLst>
      <p:ext uri="{BB962C8B-B14F-4D97-AF65-F5344CB8AC3E}">
        <p14:creationId xmlns:p14="http://schemas.microsoft.com/office/powerpoint/2010/main" val="424366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6BA24-34AD-4F6E-A780-E9B83587E99F}"/>
              </a:ext>
            </a:extLst>
          </p:cNvPr>
          <p:cNvSpPr>
            <a:spLocks noGrp="1"/>
          </p:cNvSpPr>
          <p:nvPr>
            <p:ph type="title"/>
          </p:nvPr>
        </p:nvSpPr>
        <p:spPr/>
        <p:txBody>
          <a:bodyPr/>
          <a:lstStyle/>
          <a:p>
            <a:pPr algn="ctr"/>
            <a:r>
              <a:rPr lang="en-US" dirty="0"/>
              <a:t>Twee </a:t>
            </a:r>
            <a:r>
              <a:rPr lang="en-US" dirty="0" err="1"/>
              <a:t>Hoofdlijnen</a:t>
            </a:r>
            <a:endParaRPr lang="nl-NL" dirty="0"/>
          </a:p>
        </p:txBody>
      </p:sp>
      <p:sp>
        <p:nvSpPr>
          <p:cNvPr id="3" name="Tijdelijke aanduiding voor inhoud 2">
            <a:extLst>
              <a:ext uri="{FF2B5EF4-FFF2-40B4-BE49-F238E27FC236}">
                <a16:creationId xmlns:a16="http://schemas.microsoft.com/office/drawing/2014/main" id="{2CE97A32-40EF-4E44-B397-B8832A3ECB41}"/>
              </a:ext>
            </a:extLst>
          </p:cNvPr>
          <p:cNvSpPr>
            <a:spLocks noGrp="1"/>
          </p:cNvSpPr>
          <p:nvPr>
            <p:ph idx="1"/>
          </p:nvPr>
        </p:nvSpPr>
        <p:spPr/>
        <p:txBody>
          <a:bodyPr/>
          <a:lstStyle/>
          <a:p>
            <a:pPr marL="0" indent="0">
              <a:buNone/>
            </a:pPr>
            <a:r>
              <a:rPr lang="en-US" dirty="0"/>
              <a:t>1.	</a:t>
            </a:r>
            <a:r>
              <a:rPr lang="en-US" dirty="0" err="1"/>
              <a:t>Doordat</a:t>
            </a:r>
            <a:r>
              <a:rPr lang="en-US" dirty="0"/>
              <a:t> de </a:t>
            </a:r>
            <a:r>
              <a:rPr lang="en-US" dirty="0" err="1"/>
              <a:t>sigaret</a:t>
            </a:r>
            <a:r>
              <a:rPr lang="en-US" dirty="0"/>
              <a:t> </a:t>
            </a:r>
            <a:r>
              <a:rPr lang="en-US" dirty="0" err="1"/>
              <a:t>opzettelijk</a:t>
            </a:r>
            <a:r>
              <a:rPr lang="en-US" dirty="0"/>
              <a:t> </a:t>
            </a:r>
            <a:r>
              <a:rPr lang="en-US" dirty="0" err="1"/>
              <a:t>verslavend</a:t>
            </a:r>
            <a:r>
              <a:rPr lang="en-US" dirty="0"/>
              <a:t> </a:t>
            </a:r>
            <a:r>
              <a:rPr lang="en-US" dirty="0" err="1"/>
              <a:t>wordt</a:t>
            </a:r>
            <a:r>
              <a:rPr lang="en-US" dirty="0"/>
              <a:t> </a:t>
            </a:r>
            <a:r>
              <a:rPr lang="en-US" dirty="0" err="1"/>
              <a:t>gemaakt</a:t>
            </a:r>
            <a:r>
              <a:rPr lang="en-US" dirty="0"/>
              <a:t>, </a:t>
            </a:r>
            <a:r>
              <a:rPr lang="en-US" dirty="0" err="1"/>
              <a:t>terwijl</a:t>
            </a:r>
            <a:r>
              <a:rPr lang="en-US" dirty="0"/>
              <a:t> 	</a:t>
            </a:r>
            <a:r>
              <a:rPr lang="en-US" dirty="0" err="1"/>
              <a:t>bekend</a:t>
            </a:r>
            <a:r>
              <a:rPr lang="en-US" dirty="0"/>
              <a:t> is </a:t>
            </a:r>
            <a:r>
              <a:rPr lang="en-US" dirty="0" err="1"/>
              <a:t>dat</a:t>
            </a:r>
            <a:r>
              <a:rPr lang="en-US" dirty="0"/>
              <a:t> </a:t>
            </a:r>
            <a:r>
              <a:rPr lang="en-US" dirty="0" err="1"/>
              <a:t>hij</a:t>
            </a:r>
            <a:r>
              <a:rPr lang="en-US" dirty="0"/>
              <a:t> tot </a:t>
            </a:r>
            <a:r>
              <a:rPr lang="en-US" dirty="0" err="1"/>
              <a:t>ziekte</a:t>
            </a:r>
            <a:r>
              <a:rPr lang="en-US" dirty="0"/>
              <a:t> en </a:t>
            </a:r>
            <a:r>
              <a:rPr lang="en-US" dirty="0" err="1"/>
              <a:t>dood</a:t>
            </a:r>
            <a:r>
              <a:rPr lang="en-US" dirty="0"/>
              <a:t> </a:t>
            </a:r>
            <a:r>
              <a:rPr lang="en-US" dirty="0" err="1"/>
              <a:t>leidt</a:t>
            </a:r>
            <a:r>
              <a:rPr lang="en-US" dirty="0"/>
              <a:t>, </a:t>
            </a:r>
            <a:r>
              <a:rPr lang="en-US" dirty="0" err="1"/>
              <a:t>heeft</a:t>
            </a:r>
            <a:r>
              <a:rPr lang="en-US" dirty="0"/>
              <a:t> de </a:t>
            </a:r>
            <a:r>
              <a:rPr lang="en-US" dirty="0" err="1"/>
              <a:t>producent</a:t>
            </a:r>
            <a:r>
              <a:rPr lang="en-US" dirty="0"/>
              <a:t> 	(</a:t>
            </a:r>
            <a:r>
              <a:rPr lang="en-US" dirty="0" err="1"/>
              <a:t>voorwaardelijk</a:t>
            </a:r>
            <a:r>
              <a:rPr lang="en-US" dirty="0"/>
              <a:t>) </a:t>
            </a:r>
            <a:r>
              <a:rPr lang="en-US" dirty="0" err="1"/>
              <a:t>opzet</a:t>
            </a:r>
            <a:r>
              <a:rPr lang="en-US" dirty="0"/>
              <a:t> op </a:t>
            </a:r>
            <a:r>
              <a:rPr lang="en-US" dirty="0" err="1"/>
              <a:t>mishandeling</a:t>
            </a:r>
            <a:r>
              <a:rPr lang="en-US" dirty="0"/>
              <a:t>, </a:t>
            </a:r>
            <a:r>
              <a:rPr lang="en-US" dirty="0" err="1"/>
              <a:t>benadeling</a:t>
            </a:r>
            <a:r>
              <a:rPr lang="en-US" dirty="0"/>
              <a:t> van de 	</a:t>
            </a:r>
            <a:r>
              <a:rPr lang="en-US" dirty="0" err="1"/>
              <a:t>gezondheid</a:t>
            </a:r>
            <a:r>
              <a:rPr lang="en-US" dirty="0"/>
              <a:t> en de </a:t>
            </a:r>
            <a:r>
              <a:rPr lang="en-US" dirty="0" err="1"/>
              <a:t>dood</a:t>
            </a:r>
            <a:r>
              <a:rPr lang="en-US" dirty="0"/>
              <a:t> van de </a:t>
            </a:r>
            <a:r>
              <a:rPr lang="en-US" dirty="0" err="1"/>
              <a:t>roker</a:t>
            </a:r>
            <a:r>
              <a:rPr lang="en-US" dirty="0"/>
              <a:t>.</a:t>
            </a:r>
          </a:p>
          <a:p>
            <a:pPr marL="0" indent="0">
              <a:buNone/>
            </a:pPr>
            <a:r>
              <a:rPr lang="en-US" dirty="0"/>
              <a:t>2.	De </a:t>
            </a:r>
            <a:r>
              <a:rPr lang="en-US" dirty="0" err="1"/>
              <a:t>regelgeving</a:t>
            </a:r>
            <a:r>
              <a:rPr lang="en-US" dirty="0"/>
              <a:t> voor de </a:t>
            </a:r>
            <a:r>
              <a:rPr lang="en-US" dirty="0" err="1"/>
              <a:t>uitstoot</a:t>
            </a:r>
            <a:r>
              <a:rPr lang="en-US" dirty="0"/>
              <a:t> van </a:t>
            </a:r>
            <a:r>
              <a:rPr lang="en-US" dirty="0" err="1"/>
              <a:t>teer</a:t>
            </a:r>
            <a:r>
              <a:rPr lang="en-US" dirty="0"/>
              <a:t>, nicotine en 	</a:t>
            </a:r>
            <a:r>
              <a:rPr lang="en-US" dirty="0" err="1"/>
              <a:t>koolmonoxide</a:t>
            </a:r>
            <a:r>
              <a:rPr lang="en-US" dirty="0"/>
              <a:t> </a:t>
            </a:r>
            <a:r>
              <a:rPr lang="en-US" dirty="0" err="1"/>
              <a:t>wordt</a:t>
            </a:r>
            <a:r>
              <a:rPr lang="en-US" dirty="0"/>
              <a:t> </a:t>
            </a:r>
            <a:r>
              <a:rPr lang="en-US" dirty="0" err="1"/>
              <a:t>bewust</a:t>
            </a:r>
            <a:r>
              <a:rPr lang="en-US" dirty="0"/>
              <a:t> </a:t>
            </a:r>
            <a:r>
              <a:rPr lang="en-US" dirty="0" err="1"/>
              <a:t>omzeild</a:t>
            </a:r>
            <a:r>
              <a:rPr lang="en-US" dirty="0"/>
              <a:t>.</a:t>
            </a:r>
            <a:endParaRPr lang="nl-NL" dirty="0"/>
          </a:p>
        </p:txBody>
      </p:sp>
    </p:spTree>
    <p:extLst>
      <p:ext uri="{BB962C8B-B14F-4D97-AF65-F5344CB8AC3E}">
        <p14:creationId xmlns:p14="http://schemas.microsoft.com/office/powerpoint/2010/main" val="51907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F7A0E-D344-4FE4-A6C4-A3A40F0C3FC7}"/>
              </a:ext>
            </a:extLst>
          </p:cNvPr>
          <p:cNvSpPr>
            <a:spLocks noGrp="1"/>
          </p:cNvSpPr>
          <p:nvPr>
            <p:ph type="title"/>
          </p:nvPr>
        </p:nvSpPr>
        <p:spPr/>
        <p:txBody>
          <a:bodyPr/>
          <a:lstStyle/>
          <a:p>
            <a:pPr algn="ctr"/>
            <a:r>
              <a:rPr lang="en-US" dirty="0"/>
              <a:t>Wat is </a:t>
            </a:r>
            <a:r>
              <a:rPr lang="en-US" dirty="0" err="1"/>
              <a:t>een</a:t>
            </a:r>
            <a:r>
              <a:rPr lang="en-US" dirty="0"/>
              <a:t> </a:t>
            </a:r>
            <a:r>
              <a:rPr lang="en-US" dirty="0" err="1"/>
              <a:t>sigaret</a:t>
            </a:r>
            <a:r>
              <a:rPr lang="en-US" dirty="0"/>
              <a:t>?</a:t>
            </a:r>
            <a:endParaRPr lang="nl-NL" dirty="0"/>
          </a:p>
        </p:txBody>
      </p:sp>
      <p:sp>
        <p:nvSpPr>
          <p:cNvPr id="3" name="Tijdelijke aanduiding voor inhoud 2">
            <a:extLst>
              <a:ext uri="{FF2B5EF4-FFF2-40B4-BE49-F238E27FC236}">
                <a16:creationId xmlns:a16="http://schemas.microsoft.com/office/drawing/2014/main" id="{52C88607-8470-4BF1-9A62-5AEE11855A08}"/>
              </a:ext>
            </a:extLst>
          </p:cNvPr>
          <p:cNvSpPr>
            <a:spLocks noGrp="1"/>
          </p:cNvSpPr>
          <p:nvPr>
            <p:ph idx="1"/>
          </p:nvPr>
        </p:nvSpPr>
        <p:spPr/>
        <p:txBody>
          <a:bodyPr/>
          <a:lstStyle/>
          <a:p>
            <a:pPr marL="0" indent="0">
              <a:buNone/>
            </a:pPr>
            <a:r>
              <a:rPr lang="en-US" dirty="0" err="1"/>
              <a:t>Geen</a:t>
            </a:r>
            <a:r>
              <a:rPr lang="en-US" dirty="0"/>
              <a:t> </a:t>
            </a:r>
            <a:r>
              <a:rPr lang="en-US" dirty="0" err="1"/>
              <a:t>tabak</a:t>
            </a:r>
            <a:r>
              <a:rPr lang="en-US" dirty="0"/>
              <a:t> in </a:t>
            </a:r>
            <a:r>
              <a:rPr lang="en-US" dirty="0" err="1"/>
              <a:t>een</a:t>
            </a:r>
            <a:r>
              <a:rPr lang="en-US" dirty="0"/>
              <a:t> </a:t>
            </a:r>
            <a:r>
              <a:rPr lang="en-US" dirty="0" err="1"/>
              <a:t>papiertje</a:t>
            </a:r>
            <a:r>
              <a:rPr lang="en-US" dirty="0"/>
              <a:t>, maar </a:t>
            </a:r>
            <a:r>
              <a:rPr lang="en-US" dirty="0" err="1"/>
              <a:t>een</a:t>
            </a:r>
            <a:r>
              <a:rPr lang="en-US" dirty="0"/>
              <a:t> </a:t>
            </a:r>
            <a:r>
              <a:rPr lang="en-US" dirty="0" err="1"/>
              <a:t>designproduct</a:t>
            </a:r>
            <a:r>
              <a:rPr lang="en-US" dirty="0"/>
              <a:t>, </a:t>
            </a:r>
            <a:r>
              <a:rPr lang="en-US" dirty="0" err="1"/>
              <a:t>gericht</a:t>
            </a:r>
            <a:r>
              <a:rPr lang="en-US" dirty="0"/>
              <a:t> op </a:t>
            </a:r>
            <a:r>
              <a:rPr lang="en-US" dirty="0" err="1"/>
              <a:t>verslaving</a:t>
            </a:r>
            <a:r>
              <a:rPr lang="en-US" dirty="0"/>
              <a:t>.</a:t>
            </a:r>
          </a:p>
          <a:p>
            <a:pPr marL="0" indent="0">
              <a:buNone/>
            </a:pPr>
            <a:r>
              <a:rPr lang="nl-NL" i="1" dirty="0"/>
              <a:t>Je moet de sigaret niet zien als een product, maar als een pakket. Het product is nicotine. De sigaret is slechts (…) het verpakkingsmateriaal</a:t>
            </a:r>
            <a:endParaRPr lang="en-US" dirty="0"/>
          </a:p>
          <a:p>
            <a:pPr marL="0" indent="0">
              <a:buNone/>
            </a:pPr>
            <a:endParaRPr lang="en-US" dirty="0"/>
          </a:p>
          <a:p>
            <a:pPr marL="0" indent="0">
              <a:buNone/>
            </a:pPr>
            <a:r>
              <a:rPr lang="en-US" dirty="0" err="1"/>
              <a:t>Additieven</a:t>
            </a:r>
            <a:r>
              <a:rPr lang="en-US" dirty="0"/>
              <a:t>: </a:t>
            </a:r>
            <a:r>
              <a:rPr lang="en-US" dirty="0" err="1"/>
              <a:t>meer</a:t>
            </a:r>
            <a:r>
              <a:rPr lang="en-US" dirty="0"/>
              <a:t> dan 70 </a:t>
            </a:r>
            <a:r>
              <a:rPr lang="en-US" dirty="0" err="1"/>
              <a:t>verschillende</a:t>
            </a:r>
            <a:r>
              <a:rPr lang="en-US" dirty="0"/>
              <a:t> </a:t>
            </a:r>
            <a:r>
              <a:rPr lang="en-US" dirty="0" err="1"/>
              <a:t>carcinogene</a:t>
            </a:r>
            <a:r>
              <a:rPr lang="en-US" dirty="0"/>
              <a:t> </a:t>
            </a:r>
            <a:r>
              <a:rPr lang="en-US" dirty="0" err="1"/>
              <a:t>stoffen</a:t>
            </a:r>
            <a:endParaRPr lang="en-US" dirty="0"/>
          </a:p>
          <a:p>
            <a:pPr marL="0" indent="0">
              <a:buNone/>
            </a:pPr>
            <a:endParaRPr lang="en-US" dirty="0"/>
          </a:p>
          <a:p>
            <a:pPr marL="0" indent="0">
              <a:buNone/>
            </a:pPr>
            <a:r>
              <a:rPr lang="en-US" dirty="0" err="1"/>
              <a:t>o.a</a:t>
            </a:r>
            <a:r>
              <a:rPr lang="en-US" dirty="0"/>
              <a:t>. </a:t>
            </a:r>
            <a:r>
              <a:rPr lang="en-US" dirty="0" err="1"/>
              <a:t>Ammoniak</a:t>
            </a:r>
            <a:r>
              <a:rPr lang="en-US" dirty="0"/>
              <a:t>, </a:t>
            </a:r>
            <a:r>
              <a:rPr lang="en-US" dirty="0" err="1"/>
              <a:t>smaakstoffen</a:t>
            </a:r>
            <a:r>
              <a:rPr lang="en-US" dirty="0"/>
              <a:t>, </a:t>
            </a:r>
            <a:r>
              <a:rPr lang="en-US" dirty="0" err="1"/>
              <a:t>broomhexine</a:t>
            </a:r>
            <a:r>
              <a:rPr lang="en-US" dirty="0"/>
              <a:t>, </a:t>
            </a:r>
            <a:r>
              <a:rPr lang="en-US" dirty="0" err="1"/>
              <a:t>benzopyreen</a:t>
            </a:r>
            <a:r>
              <a:rPr lang="en-US" dirty="0"/>
              <a:t>, cadmium, </a:t>
            </a:r>
            <a:r>
              <a:rPr lang="en-US" dirty="0" err="1"/>
              <a:t>mierenzuur</a:t>
            </a:r>
            <a:r>
              <a:rPr lang="en-US" dirty="0"/>
              <a:t>, methanol, </a:t>
            </a:r>
            <a:r>
              <a:rPr lang="en-US" dirty="0" err="1"/>
              <a:t>fenol</a:t>
            </a:r>
            <a:r>
              <a:rPr lang="en-US" dirty="0"/>
              <a:t>, </a:t>
            </a:r>
            <a:r>
              <a:rPr lang="en-US" dirty="0" err="1"/>
              <a:t>arsenicum</a:t>
            </a:r>
            <a:endParaRPr lang="nl-NL" dirty="0"/>
          </a:p>
        </p:txBody>
      </p:sp>
    </p:spTree>
    <p:extLst>
      <p:ext uri="{BB962C8B-B14F-4D97-AF65-F5344CB8AC3E}">
        <p14:creationId xmlns:p14="http://schemas.microsoft.com/office/powerpoint/2010/main" val="16833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2899D-FBC4-4176-B797-73CF9C0281EE}"/>
              </a:ext>
            </a:extLst>
          </p:cNvPr>
          <p:cNvSpPr>
            <a:spLocks noGrp="1"/>
          </p:cNvSpPr>
          <p:nvPr>
            <p:ph type="title"/>
          </p:nvPr>
        </p:nvSpPr>
        <p:spPr/>
        <p:txBody>
          <a:bodyPr/>
          <a:lstStyle/>
          <a:p>
            <a:pPr algn="ctr"/>
            <a:r>
              <a:rPr lang="en-US" dirty="0" err="1"/>
              <a:t>Roken</a:t>
            </a:r>
            <a:r>
              <a:rPr lang="en-US" dirty="0"/>
              <a:t> is </a:t>
            </a:r>
            <a:r>
              <a:rPr lang="en-US" dirty="0" err="1"/>
              <a:t>extreem</a:t>
            </a:r>
            <a:r>
              <a:rPr lang="en-US" dirty="0"/>
              <a:t> </a:t>
            </a:r>
            <a:r>
              <a:rPr lang="en-US" dirty="0" err="1"/>
              <a:t>verslavend</a:t>
            </a:r>
            <a:endParaRPr lang="nl-NL" dirty="0"/>
          </a:p>
        </p:txBody>
      </p:sp>
      <p:pic>
        <p:nvPicPr>
          <p:cNvPr id="4" name="Tijdelijke aanduiding voor inhoud 3">
            <a:extLst>
              <a:ext uri="{FF2B5EF4-FFF2-40B4-BE49-F238E27FC236}">
                <a16:creationId xmlns:a16="http://schemas.microsoft.com/office/drawing/2014/main" id="{FA6DEC71-C0F6-4FF8-BD1D-593A669D513B}"/>
              </a:ext>
            </a:extLst>
          </p:cNvPr>
          <p:cNvPicPr>
            <a:picLocks noGrp="1" noChangeAspect="1"/>
          </p:cNvPicPr>
          <p:nvPr>
            <p:ph idx="1"/>
          </p:nvPr>
        </p:nvPicPr>
        <p:blipFill>
          <a:blip r:embed="rId2"/>
          <a:stretch>
            <a:fillRect/>
          </a:stretch>
        </p:blipFill>
        <p:spPr>
          <a:xfrm>
            <a:off x="2417885" y="1532060"/>
            <a:ext cx="8695592" cy="4867275"/>
          </a:xfrm>
          <a:prstGeom prst="rect">
            <a:avLst/>
          </a:prstGeom>
        </p:spPr>
      </p:pic>
    </p:spTree>
    <p:extLst>
      <p:ext uri="{BB962C8B-B14F-4D97-AF65-F5344CB8AC3E}">
        <p14:creationId xmlns:p14="http://schemas.microsoft.com/office/powerpoint/2010/main" val="192562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6AECBE-1E14-44B9-A444-262E85C5ACE6}"/>
              </a:ext>
            </a:extLst>
          </p:cNvPr>
          <p:cNvSpPr>
            <a:spLocks noGrp="1"/>
          </p:cNvSpPr>
          <p:nvPr>
            <p:ph type="title"/>
          </p:nvPr>
        </p:nvSpPr>
        <p:spPr/>
        <p:txBody>
          <a:bodyPr/>
          <a:lstStyle/>
          <a:p>
            <a:pPr algn="ctr"/>
            <a:r>
              <a:rPr lang="en-US" dirty="0" err="1"/>
              <a:t>Stoppen</a:t>
            </a:r>
            <a:r>
              <a:rPr lang="en-US" dirty="0"/>
              <a:t> met </a:t>
            </a:r>
            <a:r>
              <a:rPr lang="en-US" dirty="0" err="1"/>
              <a:t>roken</a:t>
            </a:r>
            <a:endParaRPr lang="nl-NL" dirty="0"/>
          </a:p>
        </p:txBody>
      </p:sp>
      <p:sp>
        <p:nvSpPr>
          <p:cNvPr id="3" name="Tijdelijke aanduiding voor inhoud 2">
            <a:extLst>
              <a:ext uri="{FF2B5EF4-FFF2-40B4-BE49-F238E27FC236}">
                <a16:creationId xmlns:a16="http://schemas.microsoft.com/office/drawing/2014/main" id="{7FAB0927-CE05-4D53-BE63-55BF39E08F0A}"/>
              </a:ext>
            </a:extLst>
          </p:cNvPr>
          <p:cNvSpPr>
            <a:spLocks noGrp="1"/>
          </p:cNvSpPr>
          <p:nvPr>
            <p:ph idx="1"/>
          </p:nvPr>
        </p:nvSpPr>
        <p:spPr/>
        <p:txBody>
          <a:bodyPr>
            <a:normAutofit fontScale="92500"/>
          </a:bodyPr>
          <a:lstStyle/>
          <a:p>
            <a:pPr marL="0" lvl="0" indent="0">
              <a:buNone/>
            </a:pPr>
            <a:r>
              <a:rPr lang="nl-NL" dirty="0"/>
              <a:t>Stoppen met roken lukt zelden op eigen kracht en zelden in één keer. </a:t>
            </a:r>
          </a:p>
          <a:p>
            <a:pPr marL="0" lvl="0" indent="0">
              <a:buNone/>
            </a:pPr>
            <a:r>
              <a:rPr lang="nl-NL" dirty="0"/>
              <a:t>Van degenen die zelfstandig stoppen, rookt na een jaar 5% nog steeds niet, 95% is dus weer begonnen. </a:t>
            </a:r>
          </a:p>
          <a:p>
            <a:pPr marL="0" lvl="0" indent="0">
              <a:buNone/>
            </a:pPr>
            <a:r>
              <a:rPr lang="nl-NL" dirty="0"/>
              <a:t>Van degenen die stoppen met zelfhulp of doktersadvies rookt na een jaar 10% nog niet, bij het gebruik van nicotinevervangers is dat 15% en bij gebruik van medicatie plus professionele ondersteuning is dat 20-30%. </a:t>
            </a:r>
          </a:p>
          <a:p>
            <a:pPr marL="0" lvl="0" indent="0">
              <a:buNone/>
            </a:pPr>
            <a:r>
              <a:rPr lang="nl-NL" dirty="0"/>
              <a:t>In het algemeen zijn meerdere stoppogingen noodzakelijk. De kans op latere terugval blijft zeer lang, langer dan bij andere verslavingen, aanwezig.</a:t>
            </a:r>
          </a:p>
          <a:p>
            <a:pPr marL="0" indent="0">
              <a:buNone/>
            </a:pPr>
            <a:r>
              <a:rPr lang="nl-NL" dirty="0"/>
              <a:t> </a:t>
            </a:r>
          </a:p>
          <a:p>
            <a:endParaRPr lang="nl-NL" dirty="0"/>
          </a:p>
        </p:txBody>
      </p:sp>
    </p:spTree>
    <p:extLst>
      <p:ext uri="{BB962C8B-B14F-4D97-AF65-F5344CB8AC3E}">
        <p14:creationId xmlns:p14="http://schemas.microsoft.com/office/powerpoint/2010/main" val="17270189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696</Words>
  <Application>Microsoft Office PowerPoint</Application>
  <PresentationFormat>Breedbeeld</PresentationFormat>
  <Paragraphs>115</Paragraphs>
  <Slides>28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Calibri</vt:lpstr>
      <vt:lpstr>Calibri Light</vt:lpstr>
      <vt:lpstr>Kantoorthema</vt:lpstr>
      <vt:lpstr> </vt:lpstr>
      <vt:lpstr>Programma in 20 minuten</vt:lpstr>
      <vt:lpstr>Omdat roken leidt tot ziekte en dood</vt:lpstr>
      <vt:lpstr>En niet alleen bij de roker</vt:lpstr>
      <vt:lpstr>PowerPoint-presentatie</vt:lpstr>
      <vt:lpstr>Twee Hoofdlijnen</vt:lpstr>
      <vt:lpstr>Wat is een sigaret?</vt:lpstr>
      <vt:lpstr>Roken is extreem verslavend</vt:lpstr>
      <vt:lpstr>Stoppen met roken</vt:lpstr>
      <vt:lpstr>Filterventilatie</vt:lpstr>
      <vt:lpstr>Testmethodes</vt:lpstr>
      <vt:lpstr>Testresultaten</vt:lpstr>
      <vt:lpstr>Extract uit data NVWA (n.a.v. WOB)</vt:lpstr>
      <vt:lpstr>Strafrechtelijke ingang is aangifte</vt:lpstr>
      <vt:lpstr>Commune Delicten (eerste hoofdlijn)</vt:lpstr>
      <vt:lpstr>Complicaties</vt:lpstr>
      <vt:lpstr>Verslavingsladder en Redelijke Toerekening</vt:lpstr>
      <vt:lpstr>Economische Delicten (tweede hoofdlijn)</vt:lpstr>
      <vt:lpstr>Ons Standpunt</vt:lpstr>
      <vt:lpstr>Wie doen er mee?</vt:lpstr>
      <vt:lpstr>Wie doen er mee (2)?</vt:lpstr>
      <vt:lpstr>Wie doen er mee (3)?</vt:lpstr>
      <vt:lpstr>Wie doen er mee (4)?</vt:lpstr>
      <vt:lpstr>Beslissing Hof</vt:lpstr>
      <vt:lpstr>Overwegingen ten overvloede</vt:lpstr>
      <vt:lpstr>Strafrecht het juiste middel?</vt:lpstr>
      <vt:lpstr>Wat hebben we bereikt of bevorderd?</vt:lpstr>
      <vt:lpstr>Wat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Hippocrates</dc:title>
  <dc:creator>Marnix van der Werf</dc:creator>
  <cp:lastModifiedBy>Baal van, Rineke</cp:lastModifiedBy>
  <cp:revision>58</cp:revision>
  <dcterms:created xsi:type="dcterms:W3CDTF">2018-06-28T14:10:31Z</dcterms:created>
  <dcterms:modified xsi:type="dcterms:W3CDTF">2019-04-11T13:27:12Z</dcterms:modified>
</cp:coreProperties>
</file>